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65" r:id="rId3"/>
    <p:sldMasterId id="2147483668" r:id="rId4"/>
    <p:sldMasterId id="2147483672" r:id="rId5"/>
  </p:sldMasterIdLst>
  <p:notesMasterIdLst>
    <p:notesMasterId r:id="rId37"/>
  </p:notesMasterIdLst>
  <p:sldIdLst>
    <p:sldId id="1825" r:id="rId6"/>
    <p:sldId id="1889" r:id="rId7"/>
    <p:sldId id="1890" r:id="rId8"/>
    <p:sldId id="2548" r:id="rId9"/>
    <p:sldId id="2587" r:id="rId10"/>
    <p:sldId id="2559" r:id="rId11"/>
    <p:sldId id="1891" r:id="rId12"/>
    <p:sldId id="2555" r:id="rId13"/>
    <p:sldId id="2608" r:id="rId14"/>
    <p:sldId id="2609" r:id="rId15"/>
    <p:sldId id="2576" r:id="rId16"/>
    <p:sldId id="2610" r:id="rId17"/>
    <p:sldId id="2611" r:id="rId18"/>
    <p:sldId id="2581" r:id="rId19"/>
    <p:sldId id="2556" r:id="rId20"/>
    <p:sldId id="2582" r:id="rId21"/>
    <p:sldId id="2588" r:id="rId22"/>
    <p:sldId id="1892" r:id="rId23"/>
    <p:sldId id="2554" r:id="rId24"/>
    <p:sldId id="2612" r:id="rId25"/>
    <p:sldId id="2613" r:id="rId26"/>
    <p:sldId id="2614" r:id="rId27"/>
    <p:sldId id="2560" r:id="rId28"/>
    <p:sldId id="2553" r:id="rId29"/>
    <p:sldId id="1893" r:id="rId30"/>
    <p:sldId id="2615" r:id="rId31"/>
    <p:sldId id="2616" r:id="rId32"/>
    <p:sldId id="2617" r:id="rId33"/>
    <p:sldId id="1894" r:id="rId34"/>
    <p:sldId id="2550" r:id="rId35"/>
    <p:sldId id="1826" r:id="rId36"/>
  </p:sldIdLst>
  <p:sldSz cx="12192000" cy="6858000"/>
  <p:notesSz cx="6858000" cy="9144000"/>
  <p:embeddedFontLst>
    <p:embeddedFont>
      <p:font typeface="Cambria Math" panose="02040503050406030204" pitchFamily="18" charset="0"/>
      <p:regular r:id="rId38"/>
    </p:embeddedFont>
    <p:embeddedFont>
      <p:font typeface="Century Gothic" panose="020B0502020202020204" pitchFamily="34" charset="0"/>
      <p:regular r:id="rId39"/>
      <p:bold r:id="rId40"/>
      <p:italic r:id="rId41"/>
      <p:boldItalic r:id="rId42"/>
    </p:embeddedFont>
    <p:embeddedFont>
      <p:font typeface="等线" panose="02010600030101010101" pitchFamily="2" charset="-122"/>
      <p:regular r:id="rId43"/>
      <p:bold r:id="rId44"/>
    </p:embeddedFont>
    <p:embeddedFont>
      <p:font typeface="等线 Light" panose="02010600030101010101" pitchFamily="2" charset="-122"/>
      <p:regular r:id="rId45"/>
    </p:embeddedFont>
    <p:embeddedFont>
      <p:font typeface="黑体" panose="02010609060101010101" pitchFamily="49" charset="-122"/>
      <p:regular r:id="rId46"/>
    </p:embeddedFont>
    <p:embeddedFont>
      <p:font typeface="微软雅黑" panose="020B0503020204020204" pitchFamily="34" charset="-122"/>
      <p:regular r:id="rId47"/>
      <p:bold r:id="rId48"/>
    </p:embeddedFont>
    <p:embeddedFont>
      <p:font typeface="微软雅黑 Light" panose="020B0502040204020203" pitchFamily="34" charset="-122"/>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润洲 陶" initials="润洲"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3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238" autoAdjust="0"/>
  </p:normalViewPr>
  <p:slideViewPr>
    <p:cSldViewPr snapToGrid="0">
      <p:cViewPr varScale="1">
        <p:scale>
          <a:sx n="91" d="100"/>
          <a:sy n="91" d="100"/>
        </p:scale>
        <p:origin x="595" y="62"/>
      </p:cViewPr>
      <p:guideLst/>
    </p:cSldViewPr>
  </p:slideViewPr>
  <p:notesTextViewPr>
    <p:cViewPr>
      <p:scale>
        <a:sx n="150" d="100"/>
        <a:sy n="150" d="100"/>
      </p:scale>
      <p:origin x="0" y="0"/>
    </p:cViewPr>
  </p:notesText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3A830-8480-4109-B27A-8709E45D9F8D}" type="datetimeFigureOut">
              <a:rPr lang="zh-CN" altLang="en-US" smtClean="0"/>
              <a:t>2020/6/15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FFEF5-EFB4-4945-90BB-24720F69BE5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尊敬的各位老师，上午好，我是来自软件工程专业的陶润洲，我的毕业论文题目是无锚点框的全卷积单阶段目标检测方法研究，指导老师是赵三元赵老师。</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可是在实际情况中，会出现</a:t>
            </a:r>
            <a:r>
              <a:rPr lang="zh-CN" altLang="zh-CN" sz="1200" kern="1200" dirty="0">
                <a:solidFill>
                  <a:schemeClr val="tx1"/>
                </a:solidFill>
                <a:effectLst/>
                <a:latin typeface="+mn-lt"/>
                <a:ea typeface="+mn-ea"/>
                <a:cs typeface="+mn-cs"/>
              </a:rPr>
              <a:t>多个目标框有重叠区域</a:t>
            </a:r>
            <a:r>
              <a:rPr lang="zh-CN" altLang="en-US" sz="1200" kern="1200" dirty="0">
                <a:solidFill>
                  <a:schemeClr val="tx1"/>
                </a:solidFill>
                <a:effectLst/>
                <a:latin typeface="+mn-lt"/>
                <a:ea typeface="+mn-ea"/>
                <a:cs typeface="+mn-cs"/>
              </a:rPr>
              <a:t>的情况。当出现这种情况时，</a:t>
            </a:r>
            <a:r>
              <a:rPr lang="zh-CN" altLang="zh-CN" sz="1200" kern="1200" dirty="0">
                <a:solidFill>
                  <a:schemeClr val="tx1"/>
                </a:solidFill>
                <a:effectLst/>
                <a:latin typeface="+mn-lt"/>
                <a:ea typeface="+mn-ea"/>
                <a:cs typeface="+mn-cs"/>
              </a:rPr>
              <a:t>落入该重叠区域的点，则与面积最小的目标框进行关联。但是因为本方法采用了</a:t>
            </a:r>
            <a:r>
              <a:rPr lang="en-US" altLang="zh-CN" sz="1200" kern="1200" dirty="0">
                <a:solidFill>
                  <a:schemeClr val="tx1"/>
                </a:solidFill>
                <a:effectLst/>
                <a:latin typeface="+mn-lt"/>
                <a:ea typeface="+mn-ea"/>
                <a:cs typeface="+mn-cs"/>
              </a:rPr>
              <a:t>FPN</a:t>
            </a:r>
            <a:r>
              <a:rPr lang="zh-CN" altLang="zh-CN" sz="1200" kern="1200" dirty="0">
                <a:solidFill>
                  <a:schemeClr val="tx1"/>
                </a:solidFill>
                <a:effectLst/>
                <a:latin typeface="+mn-lt"/>
                <a:ea typeface="+mn-ea"/>
                <a:cs typeface="+mn-cs"/>
              </a:rPr>
              <a:t>特征金字塔网络，所以这样的重叠的目标框会数量也会大大减少。</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当原图上的点与目标框相关联时，根据该点与目标框四条边的距离来构建回归目标（</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，代表该点与目标框左上右下四条边的距离</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公式中的（</a:t>
            </a:r>
            <a:r>
              <a:rPr lang="en-US" altLang="zh-CN" sz="1200" kern="1200" dirty="0">
                <a:solidFill>
                  <a:schemeClr val="tx1"/>
                </a:solidFill>
                <a:effectLst/>
                <a:latin typeface="+mn-lt"/>
                <a:ea typeface="+mn-ea"/>
                <a:cs typeface="+mn-cs"/>
              </a:rPr>
              <a:t>x0,y0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(x1,y1)</a:t>
            </a:r>
            <a:r>
              <a:rPr lang="zh-CN" altLang="zh-CN" sz="1200" kern="1200" dirty="0">
                <a:solidFill>
                  <a:schemeClr val="tx1"/>
                </a:solidFill>
                <a:effectLst/>
                <a:latin typeface="+mn-lt"/>
                <a:ea typeface="+mn-ea"/>
                <a:cs typeface="+mn-cs"/>
              </a:rPr>
              <a:t>则是目标框左上角与右下角的坐标值，而该点的分类目标也自然是对应框的类别</a:t>
            </a:r>
            <a:r>
              <a:rPr lang="zh-CN" altLang="en-US" sz="1200" kern="1200" dirty="0">
                <a:solidFill>
                  <a:schemeClr val="tx1"/>
                </a:solidFill>
                <a:effectLst/>
                <a:latin typeface="+mn-lt"/>
                <a:ea typeface="+mn-ea"/>
                <a:cs typeface="+mn-cs"/>
              </a:rPr>
              <a:t>索引。</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11</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但是通过这样的方式所构建的正样本中，有较多数量的正样本其实质量并不高，位置处于目标框的边界，容易生成低质量的回归框，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就比如说图中的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点相对</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点来说，所生成的回归框质量肯定更低，这样的低质量框如果数量过多的话，肯定会影响检测的效果与效率，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所以在训练过程中可以采用降低</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点权重，增大</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点权重的方式来提高检测的</a:t>
            </a:r>
            <a:r>
              <a:rPr lang="zh-CN" altLang="en-US" sz="1200" kern="1200" dirty="0">
                <a:solidFill>
                  <a:schemeClr val="tx1"/>
                </a:solidFill>
                <a:effectLst/>
                <a:latin typeface="+mn-lt"/>
                <a:ea typeface="+mn-ea"/>
                <a:cs typeface="+mn-cs"/>
              </a:rPr>
              <a:t>效果，</a:t>
            </a:r>
            <a:r>
              <a:rPr lang="zh-CN" altLang="zh-CN" sz="1200" kern="1200" dirty="0">
                <a:solidFill>
                  <a:schemeClr val="tx1"/>
                </a:solidFill>
                <a:effectLst/>
                <a:latin typeface="+mn-lt"/>
                <a:ea typeface="+mn-ea"/>
                <a:cs typeface="+mn-cs"/>
              </a:rPr>
              <a:t>抑制这些低质量框的生成。</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12</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所以本方法在分类分支、回归分支这两个分支之外，额外构建了中心度分支，用于衡量点与对应目标框中心点的位置关系，由公式可以看出当点位于目标框中心时，</a:t>
            </a:r>
            <a:r>
              <a:rPr lang="en-US" altLang="zh-CN" sz="1200" kern="1200" dirty="0" err="1">
                <a:solidFill>
                  <a:schemeClr val="tx1"/>
                </a:solidFill>
                <a:effectLst/>
                <a:latin typeface="+mn-lt"/>
                <a:ea typeface="+mn-ea"/>
                <a:cs typeface="+mn-cs"/>
              </a:rPr>
              <a:t>centerness</a:t>
            </a:r>
            <a:r>
              <a:rPr lang="zh-CN" altLang="zh-CN" sz="1200" kern="1200" dirty="0">
                <a:solidFill>
                  <a:schemeClr val="tx1"/>
                </a:solidFill>
                <a:effectLst/>
                <a:latin typeface="+mn-lt"/>
                <a:ea typeface="+mn-ea"/>
                <a:cs typeface="+mn-cs"/>
              </a:rPr>
              <a:t>中心度值为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，而当点越来越偏离时，</a:t>
            </a:r>
            <a:r>
              <a:rPr lang="en-US" altLang="zh-CN" sz="1200" kern="1200" dirty="0" err="1">
                <a:solidFill>
                  <a:schemeClr val="tx1"/>
                </a:solidFill>
                <a:effectLst/>
                <a:latin typeface="+mn-lt"/>
                <a:ea typeface="+mn-ea"/>
                <a:cs typeface="+mn-cs"/>
              </a:rPr>
              <a:t>centerness</a:t>
            </a:r>
            <a:r>
              <a:rPr lang="zh-CN" altLang="zh-CN" sz="1200" kern="1200" dirty="0">
                <a:solidFill>
                  <a:schemeClr val="tx1"/>
                </a:solidFill>
                <a:effectLst/>
                <a:latin typeface="+mn-lt"/>
                <a:ea typeface="+mn-ea"/>
                <a:cs typeface="+mn-cs"/>
              </a:rPr>
              <a:t>的值也逐渐从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下降趋近于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。最后通过将正样本分类得分值与对应的中心度值相乘，得到最终的分类得分，就可以很好的抑制这些低质量点生成低质量的回归框了。</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13</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如图，</a:t>
            </a:r>
            <a:r>
              <a:rPr lang="zh-CN" altLang="zh-CN" sz="1200" kern="1200" dirty="0">
                <a:solidFill>
                  <a:schemeClr val="tx1"/>
                </a:solidFill>
                <a:effectLst/>
                <a:latin typeface="+mn-lt"/>
                <a:ea typeface="+mn-ea"/>
                <a:cs typeface="+mn-cs"/>
              </a:rPr>
              <a:t>由这两张散点图可以很好的看出中心度分支的效果</a:t>
            </a:r>
            <a:r>
              <a:rPr lang="zh-CN" altLang="en-US" sz="1200" kern="1200" dirty="0">
                <a:solidFill>
                  <a:schemeClr val="tx1"/>
                </a:solidFill>
                <a:effectLst/>
                <a:latin typeface="+mn-lt"/>
                <a:ea typeface="+mn-ea"/>
                <a:cs typeface="+mn-cs"/>
              </a:rPr>
              <a:t>，横坐标为分类得分，纵坐标为回归框与目标框的交并比。可以看出→，</a:t>
            </a:r>
            <a:r>
              <a:rPr lang="zh-CN" altLang="zh-CN" sz="1200" kern="1200" dirty="0">
                <a:solidFill>
                  <a:schemeClr val="tx1"/>
                </a:solidFill>
                <a:effectLst/>
                <a:latin typeface="+mn-lt"/>
                <a:ea typeface="+mn-ea"/>
                <a:cs typeface="+mn-cs"/>
              </a:rPr>
              <a:t>当无中心度分支时，分类得分高但是与目标框交并比值小的回归框数量会远远大于有中心度分支的情况，</a:t>
            </a:r>
            <a:r>
              <a:rPr lang="zh-CN" altLang="en-US" sz="1200" kern="1200" dirty="0">
                <a:solidFill>
                  <a:schemeClr val="tx1"/>
                </a:solidFill>
                <a:effectLst/>
                <a:latin typeface="+mn-lt"/>
                <a:ea typeface="+mn-ea"/>
                <a:cs typeface="+mn-cs"/>
              </a:rPr>
              <a:t>这样一来→</a:t>
            </a:r>
            <a:r>
              <a:rPr lang="zh-CN" altLang="zh-CN" sz="1200" kern="1200" dirty="0">
                <a:solidFill>
                  <a:schemeClr val="tx1"/>
                </a:solidFill>
                <a:effectLst/>
                <a:latin typeface="+mn-lt"/>
                <a:ea typeface="+mn-ea"/>
                <a:cs typeface="+mn-cs"/>
              </a:rPr>
              <a:t>低质量的回归框数量可以说</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明显降低了。</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14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方法依据中心度分支的作用原理，额外添加了中心部分采样策略，来提高检测效果。上面介绍了这些低质量的点，位置都很偏僻，所以计算出来的中心度值低，也就导致了该点最后的分类得分值也较低，就能抑制低质量框产生</a:t>
            </a:r>
            <a:r>
              <a:rPr lang="zh-CN" altLang="zh-CN" sz="1200" kern="1200">
                <a:solidFill>
                  <a:schemeClr val="tx1"/>
                </a:solidFill>
                <a:effectLst/>
                <a:latin typeface="+mn-lt"/>
                <a:ea typeface="+mn-ea"/>
                <a:cs typeface="+mn-cs"/>
              </a:rPr>
              <a:t>。同样</a:t>
            </a:r>
            <a:r>
              <a:rPr lang="zh-CN" altLang="en-US" sz="1200" kern="1200">
                <a:solidFill>
                  <a:schemeClr val="tx1"/>
                </a:solidFill>
                <a:effectLst/>
                <a:latin typeface="+mn-lt"/>
                <a:ea typeface="+mn-ea"/>
                <a:cs typeface="+mn-cs"/>
              </a:rPr>
              <a:t>从</a:t>
            </a:r>
            <a:r>
              <a:rPr lang="zh-CN" altLang="zh-CN" sz="1200" kern="1200">
                <a:solidFill>
                  <a:schemeClr val="tx1"/>
                </a:solidFill>
                <a:effectLst/>
                <a:latin typeface="+mn-lt"/>
                <a:ea typeface="+mn-ea"/>
                <a:cs typeface="+mn-cs"/>
              </a:rPr>
              <a:t>距离</a:t>
            </a:r>
            <a:r>
              <a:rPr lang="zh-CN" altLang="zh-CN" sz="1200" kern="1200" dirty="0">
                <a:solidFill>
                  <a:schemeClr val="tx1"/>
                </a:solidFill>
                <a:effectLst/>
                <a:latin typeface="+mn-lt"/>
                <a:ea typeface="+mn-ea"/>
                <a:cs typeface="+mn-cs"/>
              </a:rPr>
              <a:t>方面来看，这些低质量点距离</a:t>
            </a:r>
            <a:r>
              <a:rPr lang="zh-CN" altLang="en-US" sz="1200" kern="1200" dirty="0">
                <a:solidFill>
                  <a:schemeClr val="tx1"/>
                </a:solidFill>
                <a:effectLst/>
                <a:latin typeface="+mn-lt"/>
                <a:ea typeface="+mn-ea"/>
                <a:cs typeface="+mn-cs"/>
              </a:rPr>
              <a:t>目标框</a:t>
            </a:r>
            <a:r>
              <a:rPr lang="zh-CN" altLang="zh-CN" sz="1200" kern="1200" dirty="0">
                <a:solidFill>
                  <a:schemeClr val="tx1"/>
                </a:solidFill>
                <a:effectLst/>
                <a:latin typeface="+mn-lt"/>
                <a:ea typeface="+mn-ea"/>
                <a:cs typeface="+mn-cs"/>
              </a:rPr>
              <a:t>中心点的欧几里距离也较远，中心部分采样策略，则是通过限制正</a:t>
            </a:r>
            <a:r>
              <a:rPr lang="zh-CN" altLang="zh-CN" sz="1200" kern="1200">
                <a:solidFill>
                  <a:schemeClr val="tx1"/>
                </a:solidFill>
                <a:effectLst/>
                <a:latin typeface="+mn-lt"/>
                <a:ea typeface="+mn-ea"/>
                <a:cs typeface="+mn-cs"/>
              </a:rPr>
              <a:t>样本点与</a:t>
            </a:r>
            <a:r>
              <a:rPr lang="zh-CN" altLang="en-US" sz="1200" kern="1200">
                <a:solidFill>
                  <a:schemeClr val="tx1"/>
                </a:solidFill>
                <a:effectLst/>
                <a:latin typeface="+mn-lt"/>
                <a:ea typeface="+mn-ea"/>
                <a:cs typeface="+mn-cs"/>
              </a:rPr>
              <a:t>目标框</a:t>
            </a:r>
            <a:r>
              <a:rPr lang="zh-CN" altLang="zh-CN" sz="1200" kern="1200">
                <a:solidFill>
                  <a:schemeClr val="tx1"/>
                </a:solidFill>
                <a:effectLst/>
                <a:latin typeface="+mn-lt"/>
                <a:ea typeface="+mn-ea"/>
                <a:cs typeface="+mn-cs"/>
              </a:rPr>
              <a:t>中心点</a:t>
            </a:r>
            <a:r>
              <a:rPr lang="zh-CN" altLang="zh-CN" sz="1200" kern="1200" dirty="0">
                <a:solidFill>
                  <a:schemeClr val="tx1"/>
                </a:solidFill>
                <a:effectLst/>
                <a:latin typeface="+mn-lt"/>
                <a:ea typeface="+mn-ea"/>
                <a:cs typeface="+mn-cs"/>
              </a:rPr>
              <a:t>的欧几里得距离，当点与目标框中心点距离超出规定阈值时，即使点在目标框内，也直接判定为负样本</a:t>
            </a:r>
            <a:r>
              <a:rPr lang="zh-CN" altLang="zh-CN" sz="1200" kern="1200">
                <a:solidFill>
                  <a:schemeClr val="tx1"/>
                </a:solidFill>
                <a:effectLst/>
                <a:latin typeface="+mn-lt"/>
                <a:ea typeface="+mn-ea"/>
                <a:cs typeface="+mn-cs"/>
              </a:rPr>
              <a:t>，这样就能</a:t>
            </a:r>
            <a:r>
              <a:rPr lang="zh-CN" altLang="en-US" sz="1200" kern="1200">
                <a:solidFill>
                  <a:schemeClr val="tx1"/>
                </a:solidFill>
                <a:effectLst/>
                <a:latin typeface="+mn-lt"/>
                <a:ea typeface="+mn-ea"/>
                <a:cs typeface="+mn-cs"/>
              </a:rPr>
              <a:t>直接</a:t>
            </a:r>
            <a:r>
              <a:rPr lang="zh-CN" altLang="zh-CN" sz="1200" kern="1200">
                <a:solidFill>
                  <a:schemeClr val="tx1"/>
                </a:solidFill>
                <a:effectLst/>
                <a:latin typeface="+mn-lt"/>
                <a:ea typeface="+mn-ea"/>
                <a:cs typeface="+mn-cs"/>
              </a:rPr>
              <a:t>摒弃</a:t>
            </a:r>
            <a:r>
              <a:rPr lang="zh-CN" altLang="en-US" sz="1200" kern="1200">
                <a:solidFill>
                  <a:schemeClr val="tx1"/>
                </a:solidFill>
                <a:effectLst/>
                <a:latin typeface="+mn-lt"/>
                <a:ea typeface="+mn-ea"/>
                <a:cs typeface="+mn-cs"/>
              </a:rPr>
              <a:t>掉</a:t>
            </a:r>
            <a:r>
              <a:rPr lang="zh-CN" altLang="zh-CN" sz="1200" kern="1200">
                <a:solidFill>
                  <a:schemeClr val="tx1"/>
                </a:solidFill>
                <a:effectLst/>
                <a:latin typeface="+mn-lt"/>
                <a:ea typeface="+mn-ea"/>
                <a:cs typeface="+mn-cs"/>
              </a:rPr>
              <a:t>低质量</a:t>
            </a:r>
            <a:r>
              <a:rPr lang="zh-CN" altLang="zh-CN" sz="1200" kern="1200" dirty="0">
                <a:solidFill>
                  <a:schemeClr val="tx1"/>
                </a:solidFill>
                <a:effectLst/>
                <a:latin typeface="+mn-lt"/>
                <a:ea typeface="+mn-ea"/>
                <a:cs typeface="+mn-cs"/>
              </a:rPr>
              <a:t>点，而不是抑制这些点，这样检测效果将更加明显。</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15</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下面将介绍一下，检测头部分。通过特征提取网络得到的特征图，通过检测头中的三个分支，分类分支、中心度分支与回归分支来得到最终的检测结果，并用于损失值</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计算。</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分类分支，采用</a:t>
            </a:r>
            <a:r>
              <a:rPr lang="en-US" altLang="zh-CN" sz="1200" kern="1200" dirty="0">
                <a:solidFill>
                  <a:schemeClr val="tx1"/>
                </a:solidFill>
                <a:effectLst/>
                <a:latin typeface="+mn-lt"/>
                <a:ea typeface="+mn-ea"/>
                <a:cs typeface="+mn-cs"/>
              </a:rPr>
              <a:t>focal loss </a:t>
            </a:r>
            <a:r>
              <a:rPr lang="zh-CN" altLang="zh-CN" sz="1200" kern="1200" dirty="0">
                <a:solidFill>
                  <a:schemeClr val="tx1"/>
                </a:solidFill>
                <a:effectLst/>
                <a:latin typeface="+mn-lt"/>
                <a:ea typeface="+mn-ea"/>
                <a:cs typeface="+mn-cs"/>
              </a:rPr>
              <a:t>焦距损失来计算损失值，在计算过程中正负样本均参与计算，这样就有大量的样本可以</a:t>
            </a:r>
            <a:r>
              <a:rPr lang="zh-CN" altLang="en-US" sz="1200" kern="1200" dirty="0">
                <a:solidFill>
                  <a:schemeClr val="tx1"/>
                </a:solidFill>
                <a:effectLst/>
                <a:latin typeface="+mn-lt"/>
                <a:ea typeface="+mn-ea"/>
                <a:cs typeface="+mn-cs"/>
              </a:rPr>
              <a:t>支撑</a:t>
            </a:r>
            <a:r>
              <a:rPr lang="zh-CN" altLang="zh-CN" sz="1200" kern="1200" dirty="0">
                <a:solidFill>
                  <a:schemeClr val="tx1"/>
                </a:solidFill>
                <a:effectLst/>
                <a:latin typeface="+mn-lt"/>
                <a:ea typeface="+mn-ea"/>
                <a:cs typeface="+mn-cs"/>
              </a:rPr>
              <a:t>检测结果更加理想。</a:t>
            </a:r>
          </a:p>
          <a:p>
            <a:r>
              <a:rPr lang="zh-CN" altLang="zh-CN" sz="1200" kern="1200" dirty="0">
                <a:solidFill>
                  <a:schemeClr val="tx1"/>
                </a:solidFill>
                <a:effectLst/>
                <a:latin typeface="+mn-lt"/>
                <a:ea typeface="+mn-ea"/>
                <a:cs typeface="+mn-cs"/>
              </a:rPr>
              <a:t>中心度分支采用了二进制交叉熵损失来进行计算</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回归分支，则是采用了经典的</a:t>
            </a:r>
            <a:r>
              <a:rPr lang="en-US" altLang="zh-CN" sz="1200" kern="1200" dirty="0">
                <a:solidFill>
                  <a:schemeClr val="tx1"/>
                </a:solidFill>
                <a:effectLst/>
                <a:latin typeface="+mn-lt"/>
                <a:ea typeface="+mn-ea"/>
                <a:cs typeface="+mn-cs"/>
              </a:rPr>
              <a:t>IOU loss</a:t>
            </a:r>
            <a:r>
              <a:rPr lang="zh-CN" altLang="zh-CN" sz="1200" kern="1200" dirty="0">
                <a:solidFill>
                  <a:schemeClr val="tx1"/>
                </a:solidFill>
                <a:effectLst/>
                <a:latin typeface="+mn-lt"/>
                <a:ea typeface="+mn-ea"/>
                <a:cs typeface="+mn-cs"/>
              </a:rPr>
              <a:t>，交并比损失来进行损失值的计算，与分类</a:t>
            </a:r>
            <a:r>
              <a:rPr lang="zh-CN" altLang="en-US" sz="1200" kern="1200" dirty="0">
                <a:solidFill>
                  <a:schemeClr val="tx1"/>
                </a:solidFill>
                <a:effectLst/>
                <a:latin typeface="+mn-lt"/>
                <a:ea typeface="+mn-ea"/>
                <a:cs typeface="+mn-cs"/>
              </a:rPr>
              <a:t>分支</a:t>
            </a:r>
            <a:r>
              <a:rPr lang="zh-CN" altLang="zh-CN" sz="1200" kern="1200" dirty="0">
                <a:solidFill>
                  <a:schemeClr val="tx1"/>
                </a:solidFill>
                <a:effectLst/>
                <a:latin typeface="+mn-lt"/>
                <a:ea typeface="+mn-ea"/>
                <a:cs typeface="+mn-cs"/>
              </a:rPr>
              <a:t>不同的</a:t>
            </a:r>
            <a:r>
              <a:rPr lang="zh-CN" altLang="zh-CN" sz="1200" kern="1200">
                <a:solidFill>
                  <a:schemeClr val="tx1"/>
                </a:solidFill>
                <a:effectLst/>
                <a:latin typeface="+mn-lt"/>
                <a:ea typeface="+mn-ea"/>
                <a:cs typeface="+mn-cs"/>
              </a:rPr>
              <a:t>是，</a:t>
            </a:r>
            <a:r>
              <a:rPr lang="en-US" altLang="zh-CN" sz="1200" kern="1200">
                <a:solidFill>
                  <a:schemeClr val="tx1"/>
                </a:solidFill>
                <a:effectLst/>
                <a:latin typeface="+mn-lt"/>
                <a:ea typeface="+mn-ea"/>
                <a:cs typeface="+mn-cs"/>
              </a:rPr>
              <a:t>zhe</a:t>
            </a:r>
            <a:r>
              <a:rPr lang="zh-CN" altLang="zh-CN" sz="1200" kern="1200">
                <a:solidFill>
                  <a:schemeClr val="tx1"/>
                </a:solidFill>
                <a:effectLst/>
                <a:latin typeface="+mn-lt"/>
                <a:ea typeface="+mn-ea"/>
                <a:cs typeface="+mn-cs"/>
              </a:rPr>
              <a:t>只有</a:t>
            </a:r>
            <a:r>
              <a:rPr lang="zh-CN" altLang="zh-CN" sz="1200" kern="1200" dirty="0">
                <a:solidFill>
                  <a:schemeClr val="tx1"/>
                </a:solidFill>
                <a:effectLst/>
                <a:latin typeface="+mn-lt"/>
                <a:ea typeface="+mn-ea"/>
                <a:cs typeface="+mn-cs"/>
              </a:rPr>
              <a:t>正样本</a:t>
            </a:r>
            <a:r>
              <a:rPr lang="zh-CN" altLang="zh-CN" sz="1200" kern="1200">
                <a:solidFill>
                  <a:schemeClr val="tx1"/>
                </a:solidFill>
                <a:effectLst/>
                <a:latin typeface="+mn-lt"/>
                <a:ea typeface="+mn-ea"/>
                <a:cs typeface="+mn-cs"/>
              </a:rPr>
              <a:t>参与计算；最后的，同样也是只有正样本参与计算。</a:t>
            </a:r>
            <a:r>
              <a:rPr lang="zh-CN" altLang="zh-CN" sz="1200" kern="1200" dirty="0">
                <a:solidFill>
                  <a:schemeClr val="tx1"/>
                </a:solidFill>
                <a:effectLst/>
                <a:latin typeface="+mn-lt"/>
                <a:ea typeface="+mn-ea"/>
                <a:cs typeface="+mn-cs"/>
              </a:rPr>
              <a:t>并且最后得出的三个损失值权重均为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以上就是整个的算法部分的介绍了，接下来将介绍整个毕业设计实验的流程。</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18</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本实验使用</a:t>
            </a:r>
            <a:r>
              <a:rPr lang="zh-CN" altLang="en-US" sz="1200" kern="1200" dirty="0">
                <a:solidFill>
                  <a:schemeClr val="tx1"/>
                </a:solidFill>
                <a:effectLst/>
                <a:latin typeface="+mn-lt"/>
                <a:ea typeface="+mn-ea"/>
                <a:cs typeface="+mn-cs"/>
              </a:rPr>
              <a:t>的软件环境为，</a:t>
            </a:r>
            <a:r>
              <a:rPr lang="zh-CN" altLang="zh-CN" sz="1200" kern="1200" dirty="0">
                <a:solidFill>
                  <a:schemeClr val="tx1"/>
                </a:solidFill>
                <a:effectLst/>
                <a:latin typeface="+mn-lt"/>
                <a:ea typeface="+mn-ea"/>
                <a:cs typeface="+mn-cs"/>
              </a:rPr>
              <a:t>操作系统</a:t>
            </a:r>
            <a:r>
              <a:rPr lang="zh-CN" altLang="en-US" sz="1200" kern="1200" dirty="0">
                <a:solidFill>
                  <a:schemeClr val="tx1"/>
                </a:solidFill>
                <a:effectLst/>
                <a:latin typeface="+mn-lt"/>
                <a:ea typeface="+mn-ea"/>
                <a:cs typeface="+mn-cs"/>
              </a:rPr>
              <a:t>选用</a:t>
            </a:r>
            <a:r>
              <a:rPr lang="en-US" altLang="zh-CN" sz="1200" kern="1200" dirty="0">
                <a:solidFill>
                  <a:schemeClr val="tx1"/>
                </a:solidFill>
                <a:effectLst/>
                <a:latin typeface="+mn-lt"/>
                <a:ea typeface="+mn-ea"/>
                <a:cs typeface="+mn-cs"/>
              </a:rPr>
              <a:t>Ubuntu 18.04</a:t>
            </a:r>
            <a:r>
              <a:rPr lang="zh-CN" altLang="zh-CN" sz="1200" kern="1200" dirty="0">
                <a:solidFill>
                  <a:schemeClr val="tx1"/>
                </a:solidFill>
                <a:effectLst/>
                <a:latin typeface="+mn-lt"/>
                <a:ea typeface="+mn-ea"/>
                <a:cs typeface="+mn-cs"/>
              </a:rPr>
              <a:t>，编程语言</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Python3.7.7</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深度学习</a:t>
            </a:r>
            <a:r>
              <a:rPr lang="zh-CN" altLang="zh-CN" sz="1200" kern="1200" dirty="0">
                <a:solidFill>
                  <a:schemeClr val="tx1"/>
                </a:solidFill>
                <a:effectLst/>
                <a:latin typeface="+mn-lt"/>
                <a:ea typeface="+mn-ea"/>
                <a:cs typeface="+mn-cs"/>
              </a:rPr>
              <a:t>框架选用</a:t>
            </a:r>
            <a:r>
              <a:rPr lang="en-US" altLang="zh-CN" sz="1200" kern="1200" dirty="0">
                <a:solidFill>
                  <a:schemeClr val="tx1"/>
                </a:solidFill>
                <a:effectLst/>
                <a:latin typeface="+mn-lt"/>
                <a:ea typeface="+mn-ea"/>
                <a:cs typeface="+mn-cs"/>
              </a:rPr>
              <a:t>Pytorch1.4.0</a:t>
            </a:r>
            <a:r>
              <a:rPr lang="zh-CN" altLang="zh-CN" sz="1200" kern="1200" dirty="0">
                <a:solidFill>
                  <a:schemeClr val="tx1"/>
                </a:solidFill>
                <a:effectLst/>
                <a:latin typeface="+mn-lt"/>
                <a:ea typeface="+mn-ea"/>
                <a:cs typeface="+mn-cs"/>
              </a:rPr>
              <a:t>，硬件环境</a:t>
            </a:r>
            <a:r>
              <a:rPr lang="en-US" altLang="zh-CN" sz="1200" kern="1200" dirty="0">
                <a:solidFill>
                  <a:schemeClr val="tx1"/>
                </a:solidFill>
                <a:effectLst/>
                <a:latin typeface="+mn-lt"/>
                <a:ea typeface="+mn-ea"/>
                <a:cs typeface="+mn-cs"/>
              </a:rPr>
              <a:t>GPU</a:t>
            </a:r>
            <a:r>
              <a:rPr lang="zh-CN" altLang="zh-CN" sz="1200" kern="1200" dirty="0">
                <a:solidFill>
                  <a:schemeClr val="tx1"/>
                </a:solidFill>
                <a:effectLst/>
                <a:latin typeface="+mn-lt"/>
                <a:ea typeface="+mn-ea"/>
                <a:cs typeface="+mn-cs"/>
              </a:rPr>
              <a:t>使用的是</a:t>
            </a:r>
            <a:r>
              <a:rPr lang="en-US" altLang="zh-CN" sz="1200" kern="1200" dirty="0">
                <a:solidFill>
                  <a:schemeClr val="tx1"/>
                </a:solidFill>
                <a:effectLst/>
                <a:latin typeface="+mn-lt"/>
                <a:ea typeface="+mn-ea"/>
                <a:cs typeface="+mn-cs"/>
              </a:rPr>
              <a:t>2080Ti</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接下来我将通过课题研究的背景，全卷积单阶段目标检测算法的介绍，</a:t>
            </a:r>
            <a:r>
              <a:rPr lang="zh-CN" altLang="en-US" sz="1200" kern="1200" dirty="0">
                <a:solidFill>
                  <a:schemeClr val="tx1"/>
                </a:solidFill>
                <a:effectLst/>
                <a:latin typeface="+mn-lt"/>
                <a:ea typeface="+mn-ea"/>
                <a:cs typeface="+mn-cs"/>
              </a:rPr>
              <a:t>整体</a:t>
            </a:r>
            <a:r>
              <a:rPr lang="zh-CN" altLang="zh-CN" sz="1200" kern="1200" dirty="0">
                <a:solidFill>
                  <a:schemeClr val="tx1"/>
                </a:solidFill>
                <a:effectLst/>
                <a:latin typeface="+mn-lt"/>
                <a:ea typeface="+mn-ea"/>
                <a:cs typeface="+mn-cs"/>
              </a:rPr>
              <a:t>实验的流程，实验</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结果与实验后的总结与反思，这五个方面来向各位老师阐述我的毕业设计。</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2</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本次实验选用了两个数据集，分别是</a:t>
            </a:r>
            <a:r>
              <a:rPr lang="en-US" altLang="zh-CN" sz="1200" kern="1200" dirty="0">
                <a:solidFill>
                  <a:schemeClr val="tx1"/>
                </a:solidFill>
                <a:effectLst/>
                <a:latin typeface="+mn-lt"/>
                <a:ea typeface="+mn-ea"/>
                <a:cs typeface="+mn-cs"/>
              </a:rPr>
              <a:t>VOC0712</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COCO2017</a:t>
            </a:r>
            <a:r>
              <a:rPr lang="zh-CN" altLang="zh-CN" sz="1200" kern="1200" dirty="0">
                <a:solidFill>
                  <a:schemeClr val="tx1"/>
                </a:solidFill>
                <a:effectLst/>
                <a:latin typeface="+mn-lt"/>
                <a:ea typeface="+mn-ea"/>
                <a:cs typeface="+mn-cs"/>
              </a:rPr>
              <a:t>，训练集的图片数量分别为</a:t>
            </a:r>
            <a:r>
              <a:rPr lang="en-US" altLang="zh-CN" sz="1200" kern="1200" dirty="0">
                <a:solidFill>
                  <a:schemeClr val="tx1"/>
                </a:solidFill>
                <a:effectLst/>
                <a:latin typeface="+mn-lt"/>
                <a:ea typeface="+mn-ea"/>
                <a:cs typeface="+mn-cs"/>
              </a:rPr>
              <a:t>22136</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118287</a:t>
            </a:r>
            <a:r>
              <a:rPr lang="zh-CN" altLang="zh-CN" sz="1200" kern="1200" dirty="0">
                <a:solidFill>
                  <a:schemeClr val="tx1"/>
                </a:solidFill>
                <a:effectLst/>
                <a:latin typeface="+mn-lt"/>
                <a:ea typeface="+mn-ea"/>
                <a:cs typeface="+mn-cs"/>
              </a:rPr>
              <a:t>张，测试集数量为</a:t>
            </a:r>
            <a:r>
              <a:rPr lang="en-US" altLang="zh-CN" sz="1200" kern="1200" dirty="0">
                <a:solidFill>
                  <a:schemeClr val="tx1"/>
                </a:solidFill>
                <a:effectLst/>
                <a:latin typeface="+mn-lt"/>
                <a:ea typeface="+mn-ea"/>
                <a:cs typeface="+mn-cs"/>
              </a:rPr>
              <a:t>4952</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5000</a:t>
            </a:r>
            <a:r>
              <a:rPr lang="zh-CN" altLang="zh-CN" sz="1200" kern="1200" dirty="0">
                <a:solidFill>
                  <a:schemeClr val="tx1"/>
                </a:solidFill>
                <a:effectLst/>
                <a:latin typeface="+mn-lt"/>
                <a:ea typeface="+mn-ea"/>
                <a:cs typeface="+mn-cs"/>
              </a:rPr>
              <a:t>张。在训练之前，将数据集图片的标注信息，转换成右上角图片中的文本形式，方便模型的读入，同时将需要检测的目标，进行编号生成</a:t>
            </a:r>
            <a:r>
              <a:rPr lang="en-US" altLang="zh-CN" sz="1200" kern="1200" dirty="0">
                <a:solidFill>
                  <a:schemeClr val="tx1"/>
                </a:solidFill>
                <a:effectLst/>
                <a:latin typeface="+mn-lt"/>
                <a:ea typeface="+mn-ea"/>
                <a:cs typeface="+mn-cs"/>
              </a:rPr>
              <a:t>label.txt</a:t>
            </a:r>
            <a:r>
              <a:rPr lang="zh-CN" altLang="zh-CN" sz="1200" kern="1200" dirty="0">
                <a:solidFill>
                  <a:schemeClr val="tx1"/>
                </a:solidFill>
                <a:effectLst/>
                <a:latin typeface="+mn-lt"/>
                <a:ea typeface="+mn-ea"/>
                <a:cs typeface="+mn-cs"/>
              </a:rPr>
              <a:t>文件，内容如右下角所示，</a:t>
            </a:r>
            <a:r>
              <a:rPr lang="en-US" altLang="zh-CN" sz="1200" kern="1200" dirty="0">
                <a:solidFill>
                  <a:schemeClr val="tx1"/>
                </a:solidFill>
                <a:effectLst/>
                <a:latin typeface="+mn-lt"/>
                <a:ea typeface="+mn-ea"/>
                <a:cs typeface="+mn-cs"/>
              </a:rPr>
              <a:t>VOC</a:t>
            </a:r>
            <a:r>
              <a:rPr lang="zh-CN" altLang="zh-CN" sz="1200" kern="1200" dirty="0">
                <a:solidFill>
                  <a:schemeClr val="tx1"/>
                </a:solidFill>
                <a:effectLst/>
                <a:latin typeface="+mn-lt"/>
                <a:ea typeface="+mn-ea"/>
                <a:cs typeface="+mn-cs"/>
              </a:rPr>
              <a:t>需要检测</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种目标，</a:t>
            </a:r>
            <a:r>
              <a:rPr lang="en-US" altLang="zh-CN" sz="1200" kern="1200" dirty="0">
                <a:solidFill>
                  <a:schemeClr val="tx1"/>
                </a:solidFill>
                <a:effectLst/>
                <a:latin typeface="+mn-lt"/>
                <a:ea typeface="+mn-ea"/>
                <a:cs typeface="+mn-cs"/>
              </a:rPr>
              <a:t>COCO</a:t>
            </a:r>
            <a:r>
              <a:rPr lang="zh-CN" altLang="zh-CN" sz="1200" kern="1200" dirty="0">
                <a:solidFill>
                  <a:schemeClr val="tx1"/>
                </a:solidFill>
                <a:effectLst/>
                <a:latin typeface="+mn-lt"/>
                <a:ea typeface="+mn-ea"/>
                <a:cs typeface="+mn-cs"/>
              </a:rPr>
              <a:t>则需要检测</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种。</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20</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之后就是对数据集的图片进行数据增强</a:t>
            </a:r>
            <a:r>
              <a:rPr lang="zh-CN" altLang="en-US" sz="1200" kern="1200" dirty="0">
                <a:solidFill>
                  <a:schemeClr val="tx1"/>
                </a:solidFill>
                <a:effectLst/>
                <a:latin typeface="+mn-lt"/>
                <a:ea typeface="+mn-ea"/>
                <a:cs typeface="+mn-cs"/>
              </a:rPr>
              <a:t>与预处理</a:t>
            </a:r>
            <a:r>
              <a:rPr lang="zh-CN" altLang="zh-CN" sz="1200" kern="1200" dirty="0">
                <a:solidFill>
                  <a:schemeClr val="tx1"/>
                </a:solidFill>
                <a:effectLst/>
                <a:latin typeface="+mn-lt"/>
                <a:ea typeface="+mn-ea"/>
                <a:cs typeface="+mn-cs"/>
              </a:rPr>
              <a:t>，首先会将数据集图片固定尺寸，</a:t>
            </a:r>
            <a:r>
              <a:rPr lang="en-US" altLang="zh-CN" sz="1200" kern="1200" dirty="0">
                <a:solidFill>
                  <a:schemeClr val="tx1"/>
                </a:solidFill>
                <a:effectLst/>
                <a:latin typeface="+mn-lt"/>
                <a:ea typeface="+mn-ea"/>
                <a:cs typeface="+mn-cs"/>
              </a:rPr>
              <a:t>VOC</a:t>
            </a:r>
            <a:r>
              <a:rPr lang="zh-CN" altLang="zh-CN" sz="1200" kern="1200" dirty="0">
                <a:solidFill>
                  <a:schemeClr val="tx1"/>
                </a:solidFill>
                <a:effectLst/>
                <a:latin typeface="+mn-lt"/>
                <a:ea typeface="+mn-ea"/>
                <a:cs typeface="+mn-cs"/>
              </a:rPr>
              <a:t>数据集固定为</a:t>
            </a:r>
            <a:r>
              <a:rPr lang="en-US" altLang="zh-CN" sz="1200" kern="1200" dirty="0">
                <a:solidFill>
                  <a:schemeClr val="tx1"/>
                </a:solidFill>
                <a:effectLst/>
                <a:latin typeface="+mn-lt"/>
                <a:ea typeface="+mn-ea"/>
                <a:cs typeface="+mn-cs"/>
              </a:rPr>
              <a:t>641x641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COCO</a:t>
            </a:r>
            <a:r>
              <a:rPr lang="zh-CN" altLang="zh-CN" sz="1200" kern="1200" dirty="0">
                <a:solidFill>
                  <a:schemeClr val="tx1"/>
                </a:solidFill>
                <a:effectLst/>
                <a:latin typeface="+mn-lt"/>
                <a:ea typeface="+mn-ea"/>
                <a:cs typeface="+mn-cs"/>
              </a:rPr>
              <a:t>数据集因为检测类别更多，所以固定为</a:t>
            </a:r>
            <a:r>
              <a:rPr lang="en-US" altLang="zh-CN" sz="1200" kern="1200" dirty="0">
                <a:solidFill>
                  <a:schemeClr val="tx1"/>
                </a:solidFill>
                <a:effectLst/>
                <a:latin typeface="+mn-lt"/>
                <a:ea typeface="+mn-ea"/>
                <a:cs typeface="+mn-cs"/>
              </a:rPr>
              <a:t>1025x1025</a:t>
            </a:r>
            <a:r>
              <a:rPr lang="zh-CN" altLang="zh-CN" sz="1200" kern="1200" dirty="0">
                <a:solidFill>
                  <a:schemeClr val="tx1"/>
                </a:solidFill>
                <a:effectLst/>
                <a:latin typeface="+mn-lt"/>
                <a:ea typeface="+mn-ea"/>
                <a:cs typeface="+mn-cs"/>
              </a:rPr>
              <a:t>，之后会对图片进行随机的缩放平移，上下左右翻转，增加训练的数据量。并且最后会对图片利用</a:t>
            </a:r>
            <a:r>
              <a:rPr lang="en-US" altLang="zh-CN" sz="1200" kern="1200" dirty="0">
                <a:solidFill>
                  <a:schemeClr val="tx1"/>
                </a:solidFill>
                <a:effectLst/>
                <a:latin typeface="+mn-lt"/>
                <a:ea typeface="+mn-ea"/>
                <a:cs typeface="+mn-cs"/>
              </a:rPr>
              <a:t>ImageNet</a:t>
            </a:r>
            <a:r>
              <a:rPr lang="zh-CN" altLang="zh-CN" sz="1200" kern="1200" dirty="0">
                <a:solidFill>
                  <a:schemeClr val="tx1"/>
                </a:solidFill>
                <a:effectLst/>
                <a:latin typeface="+mn-lt"/>
                <a:ea typeface="+mn-ea"/>
                <a:cs typeface="+mn-cs"/>
              </a:rPr>
              <a:t>训练集中抽样计算的</a:t>
            </a:r>
            <a:r>
              <a:rPr lang="en-US" altLang="zh-CN" sz="1200" kern="1200" dirty="0">
                <a:solidFill>
                  <a:schemeClr val="tx1"/>
                </a:solidFill>
                <a:effectLst/>
                <a:latin typeface="+mn-lt"/>
                <a:ea typeface="+mn-ea"/>
                <a:cs typeface="+mn-cs"/>
              </a:rPr>
              <a:t>RGB</a:t>
            </a:r>
            <a:r>
              <a:rPr lang="zh-CN" altLang="zh-CN" sz="1200" kern="1200" dirty="0">
                <a:solidFill>
                  <a:schemeClr val="tx1"/>
                </a:solidFill>
                <a:effectLst/>
                <a:latin typeface="+mn-lt"/>
                <a:ea typeface="+mn-ea"/>
                <a:cs typeface="+mn-cs"/>
              </a:rPr>
              <a:t>均值与方差，进行一个数据的归一化操作。</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这一部分是网络模型的整体结构，使用</a:t>
            </a:r>
            <a:r>
              <a:rPr lang="en-US" altLang="zh-CN" sz="1200" kern="1200" dirty="0">
                <a:solidFill>
                  <a:schemeClr val="tx1"/>
                </a:solidFill>
                <a:effectLst/>
                <a:latin typeface="+mn-lt"/>
                <a:ea typeface="+mn-ea"/>
                <a:cs typeface="+mn-cs"/>
              </a:rPr>
              <a:t>ResNet-50+FPN</a:t>
            </a:r>
            <a:r>
              <a:rPr lang="zh-CN" altLang="zh-CN" sz="1200" kern="1200" dirty="0">
                <a:solidFill>
                  <a:schemeClr val="tx1"/>
                </a:solidFill>
                <a:effectLst/>
                <a:latin typeface="+mn-lt"/>
                <a:ea typeface="+mn-ea"/>
                <a:cs typeface="+mn-cs"/>
              </a:rPr>
              <a:t>对图片进行特征提取，在训练过程中，使用</a:t>
            </a:r>
            <a:r>
              <a:rPr lang="en-US" altLang="zh-CN" sz="1200" kern="1200" dirty="0">
                <a:solidFill>
                  <a:schemeClr val="tx1"/>
                </a:solidFill>
                <a:effectLst/>
                <a:latin typeface="+mn-lt"/>
                <a:ea typeface="+mn-ea"/>
                <a:cs typeface="+mn-cs"/>
              </a:rPr>
              <a:t>ResNet-50</a:t>
            </a:r>
            <a:r>
              <a:rPr lang="zh-CN" altLang="zh-CN" sz="1200" kern="1200" dirty="0">
                <a:solidFill>
                  <a:schemeClr val="tx1"/>
                </a:solidFill>
                <a:effectLst/>
                <a:latin typeface="+mn-lt"/>
                <a:ea typeface="+mn-ea"/>
                <a:cs typeface="+mn-cs"/>
              </a:rPr>
              <a:t>的官方预训练模型进行迁移学习，冻结掉</a:t>
            </a:r>
            <a:r>
              <a:rPr lang="en-US" altLang="zh-CN" sz="1200" kern="1200" dirty="0">
                <a:solidFill>
                  <a:schemeClr val="tx1"/>
                </a:solidFill>
                <a:effectLst/>
                <a:latin typeface="+mn-lt"/>
                <a:ea typeface="+mn-ea"/>
                <a:cs typeface="+mn-cs"/>
              </a:rPr>
              <a:t>ResNet-50</a:t>
            </a:r>
            <a:r>
              <a:rPr lang="zh-CN" altLang="zh-CN" sz="1200" kern="1200" dirty="0">
                <a:solidFill>
                  <a:schemeClr val="tx1"/>
                </a:solidFill>
                <a:effectLst/>
                <a:latin typeface="+mn-lt"/>
                <a:ea typeface="+mn-ea"/>
                <a:cs typeface="+mn-cs"/>
              </a:rPr>
              <a:t>网络中所有的</a:t>
            </a:r>
            <a:r>
              <a:rPr lang="en-US" altLang="zh-CN" sz="1200" kern="1200" dirty="0">
                <a:solidFill>
                  <a:schemeClr val="tx1"/>
                </a:solidFill>
                <a:effectLst/>
                <a:latin typeface="+mn-lt"/>
                <a:ea typeface="+mn-ea"/>
                <a:cs typeface="+mn-cs"/>
              </a:rPr>
              <a:t>BN</a:t>
            </a:r>
            <a:r>
              <a:rPr lang="zh-CN" altLang="zh-CN" sz="1200" kern="1200" dirty="0">
                <a:solidFill>
                  <a:schemeClr val="tx1"/>
                </a:solidFill>
                <a:effectLst/>
                <a:latin typeface="+mn-lt"/>
                <a:ea typeface="+mn-ea"/>
                <a:cs typeface="+mn-cs"/>
              </a:rPr>
              <a:t>层与第一层的瓶颈层。最后输出三层特征图作为</a:t>
            </a:r>
            <a:r>
              <a:rPr lang="en-US" altLang="zh-CN" sz="1200" kern="1200" dirty="0">
                <a:solidFill>
                  <a:schemeClr val="tx1"/>
                </a:solidFill>
                <a:effectLst/>
                <a:latin typeface="+mn-lt"/>
                <a:ea typeface="+mn-ea"/>
                <a:cs typeface="+mn-cs"/>
              </a:rPr>
              <a:t>FPN</a:t>
            </a:r>
            <a:r>
              <a:rPr lang="zh-CN" altLang="zh-CN" sz="1200" kern="1200" dirty="0">
                <a:solidFill>
                  <a:schemeClr val="tx1"/>
                </a:solidFill>
                <a:effectLst/>
                <a:latin typeface="+mn-lt"/>
                <a:ea typeface="+mn-ea"/>
                <a:cs typeface="+mn-cs"/>
              </a:rPr>
              <a:t>网络的输入。</a:t>
            </a:r>
            <a:r>
              <a:rPr lang="en-US" altLang="zh-CN" sz="1200" kern="1200" dirty="0">
                <a:solidFill>
                  <a:schemeClr val="tx1"/>
                </a:solidFill>
                <a:effectLst/>
                <a:latin typeface="+mn-lt"/>
                <a:ea typeface="+mn-ea"/>
                <a:cs typeface="+mn-cs"/>
              </a:rPr>
              <a:t>FPN</a:t>
            </a:r>
            <a:r>
              <a:rPr lang="zh-CN" altLang="zh-CN" sz="1200" kern="1200" dirty="0">
                <a:solidFill>
                  <a:schemeClr val="tx1"/>
                </a:solidFill>
                <a:effectLst/>
                <a:latin typeface="+mn-lt"/>
                <a:ea typeface="+mn-ea"/>
                <a:cs typeface="+mn-cs"/>
              </a:rPr>
              <a:t>网络结构如右图所示，最后会</a:t>
            </a:r>
            <a:r>
              <a:rPr lang="zh-CN" altLang="en-US" sz="1200" kern="1200" dirty="0">
                <a:solidFill>
                  <a:schemeClr val="tx1"/>
                </a:solidFill>
                <a:effectLst/>
                <a:latin typeface="+mn-lt"/>
                <a:ea typeface="+mn-ea"/>
                <a:cs typeface="+mn-cs"/>
              </a:rPr>
              <a:t>输出</a:t>
            </a:r>
            <a:r>
              <a:rPr lang="zh-CN" altLang="zh-CN" sz="1200" kern="1200" dirty="0">
                <a:solidFill>
                  <a:schemeClr val="tx1"/>
                </a:solidFill>
                <a:effectLst/>
                <a:latin typeface="+mn-lt"/>
                <a:ea typeface="+mn-ea"/>
                <a:cs typeface="+mn-cs"/>
              </a:rPr>
              <a:t>五层特征图</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用于检测不同尺度大小</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目标。</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FPN</a:t>
            </a:r>
            <a:r>
              <a:rPr lang="zh-CN" altLang="en-US" sz="1200" kern="1200" dirty="0">
                <a:solidFill>
                  <a:schemeClr val="tx1"/>
                </a:solidFill>
                <a:effectLst/>
                <a:latin typeface="+mn-lt"/>
                <a:ea typeface="+mn-ea"/>
                <a:cs typeface="+mn-cs"/>
              </a:rPr>
              <a:t>最后</a:t>
            </a:r>
            <a:r>
              <a:rPr lang="zh-CN" altLang="zh-CN" sz="1200" kern="1200" dirty="0">
                <a:solidFill>
                  <a:schemeClr val="tx1"/>
                </a:solidFill>
                <a:effectLst/>
                <a:latin typeface="+mn-lt"/>
                <a:ea typeface="+mn-ea"/>
                <a:cs typeface="+mn-cs"/>
              </a:rPr>
              <a:t>所输出的特征图输入</a:t>
            </a:r>
            <a:r>
              <a:rPr lang="zh-CN" altLang="en-US" sz="1200" kern="1200" dirty="0">
                <a:solidFill>
                  <a:schemeClr val="tx1"/>
                </a:solidFill>
                <a:effectLst/>
                <a:latin typeface="+mn-lt"/>
                <a:ea typeface="+mn-ea"/>
                <a:cs typeface="+mn-cs"/>
              </a:rPr>
              <a:t>进</a:t>
            </a:r>
            <a:r>
              <a:rPr lang="zh-CN" altLang="zh-CN" sz="1200" kern="1200" dirty="0">
                <a:solidFill>
                  <a:schemeClr val="tx1"/>
                </a:solidFill>
                <a:effectLst/>
                <a:latin typeface="+mn-lt"/>
                <a:ea typeface="+mn-ea"/>
                <a:cs typeface="+mn-cs"/>
              </a:rPr>
              <a:t>检测头，通过三个分支，得到最终的检测结果。并将最终的五层特征图所得结果进行合并，得到最终的预测</a:t>
            </a:r>
            <a:r>
              <a:rPr lang="zh-CN" altLang="zh-CN" sz="1200" kern="1200">
                <a:solidFill>
                  <a:schemeClr val="tx1"/>
                </a:solidFill>
                <a:effectLst/>
                <a:latin typeface="+mn-lt"/>
                <a:ea typeface="+mn-ea"/>
                <a:cs typeface="+mn-cs"/>
              </a:rPr>
              <a:t>结果。之后</a:t>
            </a:r>
            <a:r>
              <a:rPr lang="zh-CN" altLang="zh-CN" sz="1200" kern="1200" dirty="0">
                <a:solidFill>
                  <a:schemeClr val="tx1"/>
                </a:solidFill>
                <a:effectLst/>
                <a:latin typeface="+mn-lt"/>
                <a:ea typeface="+mn-ea"/>
                <a:cs typeface="+mn-cs"/>
              </a:rPr>
              <a:t>进行目标框特征层次分配，先将特征图映射到原图中，得到正负样本以及回归目标，再根据回归目标中（</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）中的最大值，判断该检测目标的尺度大小，选取不同的特征层进行</a:t>
            </a:r>
            <a:r>
              <a:rPr lang="zh-CN" altLang="zh-CN" sz="1200" kern="1200">
                <a:solidFill>
                  <a:schemeClr val="tx1"/>
                </a:solidFill>
                <a:effectLst/>
                <a:latin typeface="+mn-lt"/>
                <a:ea typeface="+mn-ea"/>
                <a:cs typeface="+mn-cs"/>
              </a:rPr>
              <a:t>检测。最后</a:t>
            </a:r>
            <a:r>
              <a:rPr lang="zh-CN" altLang="zh-CN" sz="1200" kern="1200" dirty="0">
                <a:solidFill>
                  <a:schemeClr val="tx1"/>
                </a:solidFill>
                <a:effectLst/>
                <a:latin typeface="+mn-lt"/>
                <a:ea typeface="+mn-ea"/>
                <a:cs typeface="+mn-cs"/>
              </a:rPr>
              <a:t>使用三个分支对应的损失函数计算对应的损失值，按照权重相加得到最终的损失值。</a:t>
            </a:r>
          </a:p>
          <a:p>
            <a:r>
              <a:rPr lang="zh-CN" altLang="zh-CN" sz="1200" kern="1200" dirty="0">
                <a:solidFill>
                  <a:schemeClr val="tx1"/>
                </a:solidFill>
                <a:effectLst/>
                <a:latin typeface="+mn-lt"/>
                <a:ea typeface="+mn-ea"/>
                <a:cs typeface="+mn-cs"/>
              </a:rPr>
              <a:t>以上就是整个网络模型的训练流程，接下来讲述与模型训练相关的参数。</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训练采用了</a:t>
            </a:r>
            <a:r>
              <a:rPr lang="en-US" altLang="zh-CN" sz="1200" kern="1200" dirty="0">
                <a:solidFill>
                  <a:schemeClr val="tx1"/>
                </a:solidFill>
                <a:effectLst/>
                <a:latin typeface="+mn-lt"/>
                <a:ea typeface="+mn-ea"/>
                <a:cs typeface="+mn-cs"/>
              </a:rPr>
              <a:t>warm-up</a:t>
            </a:r>
            <a:r>
              <a:rPr lang="zh-CN" altLang="zh-CN" sz="1200" kern="1200" dirty="0">
                <a:solidFill>
                  <a:schemeClr val="tx1"/>
                </a:solidFill>
                <a:effectLst/>
                <a:latin typeface="+mn-lt"/>
                <a:ea typeface="+mn-ea"/>
                <a:cs typeface="+mn-cs"/>
              </a:rPr>
              <a:t>策略，预热学习率，刚开始学习率选取</a:t>
            </a:r>
            <a:r>
              <a:rPr lang="en-US" altLang="zh-CN" sz="1200" kern="1200" dirty="0">
                <a:solidFill>
                  <a:schemeClr val="tx1"/>
                </a:solidFill>
                <a:effectLst/>
                <a:latin typeface="+mn-lt"/>
                <a:ea typeface="+mn-ea"/>
                <a:cs typeface="+mn-cs"/>
              </a:rPr>
              <a:t>0.003333</a:t>
            </a:r>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步训练，逐渐增加到初始学习率</a:t>
            </a:r>
            <a:r>
              <a:rPr lang="en-US" altLang="zh-CN" sz="1200" kern="1200" dirty="0">
                <a:solidFill>
                  <a:schemeClr val="tx1"/>
                </a:solidFill>
                <a:effectLst/>
                <a:latin typeface="+mn-lt"/>
                <a:ea typeface="+mn-ea"/>
                <a:cs typeface="+mn-cs"/>
              </a:rPr>
              <a:t>0.1</a:t>
            </a:r>
            <a:r>
              <a:rPr lang="zh-CN" altLang="zh-CN" sz="1200" kern="1200" dirty="0">
                <a:solidFill>
                  <a:schemeClr val="tx1"/>
                </a:solidFill>
                <a:effectLst/>
                <a:latin typeface="+mn-lt"/>
                <a:ea typeface="+mn-ea"/>
                <a:cs typeface="+mn-cs"/>
              </a:rPr>
              <a:t>，这样可以避免初期过拟合，让模型更稳定，收敛更快。</a:t>
            </a:r>
          </a:p>
          <a:p>
            <a:r>
              <a:rPr lang="zh-CN" altLang="zh-CN" sz="1200" kern="1200" dirty="0">
                <a:solidFill>
                  <a:schemeClr val="tx1"/>
                </a:solidFill>
                <a:effectLst/>
                <a:latin typeface="+mn-lt"/>
                <a:ea typeface="+mn-ea"/>
                <a:cs typeface="+mn-cs"/>
              </a:rPr>
              <a:t>同时，在训练总次数的</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，均将学习率降低</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倍，权重衰减为</a:t>
            </a:r>
            <a:r>
              <a:rPr lang="en-US" altLang="zh-CN" sz="1200" kern="1200" dirty="0">
                <a:solidFill>
                  <a:schemeClr val="tx1"/>
                </a:solidFill>
                <a:effectLst/>
                <a:latin typeface="+mn-lt"/>
                <a:ea typeface="+mn-ea"/>
                <a:cs typeface="+mn-cs"/>
              </a:rPr>
              <a:t>0.0001</a:t>
            </a:r>
            <a:r>
              <a:rPr lang="zh-CN" altLang="zh-CN" sz="1200" kern="1200" dirty="0">
                <a:solidFill>
                  <a:schemeClr val="tx1"/>
                </a:solidFill>
                <a:effectLst/>
                <a:latin typeface="+mn-lt"/>
                <a:ea typeface="+mn-ea"/>
                <a:cs typeface="+mn-cs"/>
              </a:rPr>
              <a:t>，动量设置为</a:t>
            </a:r>
            <a:r>
              <a:rPr lang="en-US" altLang="zh-CN" sz="1200" kern="1200" dirty="0">
                <a:solidFill>
                  <a:schemeClr val="tx1"/>
                </a:solidFill>
                <a:effectLst/>
                <a:latin typeface="+mn-lt"/>
                <a:ea typeface="+mn-ea"/>
                <a:cs typeface="+mn-cs"/>
              </a:rPr>
              <a:t>0.9</a:t>
            </a:r>
            <a:r>
              <a:rPr lang="zh-CN" altLang="zh-CN"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VOC</a:t>
            </a:r>
            <a:r>
              <a:rPr lang="zh-CN" altLang="zh-CN" sz="1200" kern="1200" dirty="0">
                <a:solidFill>
                  <a:schemeClr val="tx1"/>
                </a:solidFill>
                <a:effectLst/>
                <a:latin typeface="+mn-lt"/>
                <a:ea typeface="+mn-ea"/>
                <a:cs typeface="+mn-cs"/>
              </a:rPr>
              <a:t>数据集</a:t>
            </a:r>
            <a:r>
              <a:rPr lang="zh-CN" altLang="en-US" sz="1200" kern="1200" dirty="0">
                <a:solidFill>
                  <a:schemeClr val="tx1"/>
                </a:solidFill>
                <a:effectLst/>
                <a:latin typeface="+mn-lt"/>
                <a:ea typeface="+mn-ea"/>
                <a:cs typeface="+mn-cs"/>
              </a:rPr>
              <a:t>而言</a:t>
            </a:r>
            <a:r>
              <a:rPr lang="zh-CN" altLang="zh-CN" sz="1200" kern="1200" dirty="0">
                <a:solidFill>
                  <a:schemeClr val="tx1"/>
                </a:solidFill>
                <a:effectLst/>
                <a:latin typeface="+mn-lt"/>
                <a:ea typeface="+mn-ea"/>
                <a:cs typeface="+mn-cs"/>
              </a:rPr>
              <a:t>训练</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轮，</a:t>
            </a:r>
            <a:r>
              <a:rPr lang="en-US" altLang="zh-CN" sz="1200" kern="1200" dirty="0">
                <a:solidFill>
                  <a:schemeClr val="tx1"/>
                </a:solidFill>
                <a:effectLst/>
                <a:latin typeface="+mn-lt"/>
                <a:ea typeface="+mn-ea"/>
                <a:cs typeface="+mn-cs"/>
              </a:rPr>
              <a:t>batch size</a:t>
            </a:r>
            <a:r>
              <a:rPr lang="zh-CN" altLang="zh-CN" sz="1200" kern="1200" dirty="0">
                <a:solidFill>
                  <a:schemeClr val="tx1"/>
                </a:solidFill>
                <a:effectLst/>
                <a:latin typeface="+mn-lt"/>
                <a:ea typeface="+mn-ea"/>
                <a:cs typeface="+mn-cs"/>
              </a:rPr>
              <a:t>设置为</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COCO</a:t>
            </a:r>
            <a:r>
              <a:rPr lang="zh-CN" altLang="zh-CN" sz="1200" kern="1200" dirty="0">
                <a:solidFill>
                  <a:schemeClr val="tx1"/>
                </a:solidFill>
                <a:effectLst/>
                <a:latin typeface="+mn-lt"/>
                <a:ea typeface="+mn-ea"/>
                <a:cs typeface="+mn-cs"/>
              </a:rPr>
              <a:t>数据集</a:t>
            </a:r>
            <a:r>
              <a:rPr lang="zh-CN" altLang="en-US" sz="1200" kern="1200" dirty="0">
                <a:solidFill>
                  <a:schemeClr val="tx1"/>
                </a:solidFill>
                <a:effectLst/>
                <a:latin typeface="+mn-lt"/>
                <a:ea typeface="+mn-ea"/>
                <a:cs typeface="+mn-cs"/>
              </a:rPr>
              <a:t>则</a:t>
            </a:r>
            <a:r>
              <a:rPr lang="zh-CN" altLang="zh-CN" sz="1200" kern="1200" dirty="0">
                <a:solidFill>
                  <a:schemeClr val="tx1"/>
                </a:solidFill>
                <a:effectLst/>
                <a:latin typeface="+mn-lt"/>
                <a:ea typeface="+mn-ea"/>
                <a:cs typeface="+mn-cs"/>
              </a:rPr>
              <a:t>训练</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轮，</a:t>
            </a:r>
            <a:r>
              <a:rPr lang="en-US" altLang="zh-CN" sz="1200" kern="1200" dirty="0">
                <a:solidFill>
                  <a:schemeClr val="tx1"/>
                </a:solidFill>
                <a:effectLst/>
                <a:latin typeface="+mn-lt"/>
                <a:ea typeface="+mn-ea"/>
                <a:cs typeface="+mn-cs"/>
              </a:rPr>
              <a:t>batch size</a:t>
            </a:r>
            <a:r>
              <a:rPr lang="zh-CN" altLang="zh-CN" sz="1200" kern="1200" dirty="0">
                <a:solidFill>
                  <a:schemeClr val="tx1"/>
                </a:solidFill>
                <a:effectLst/>
                <a:latin typeface="+mn-lt"/>
                <a:ea typeface="+mn-ea"/>
                <a:cs typeface="+mn-cs"/>
              </a:rPr>
              <a:t>设置为</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24</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以上就是所有的训练细节了，接下来将介绍实验的结果。</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25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根据有无中心部分采样策略，分别对两组数据集都进行了对比实验，由表中数据可以看出，不管是对于</a:t>
            </a:r>
            <a:r>
              <a:rPr lang="en-US" altLang="zh-CN" sz="1200" kern="1200" dirty="0">
                <a:solidFill>
                  <a:schemeClr val="tx1"/>
                </a:solidFill>
                <a:effectLst/>
                <a:latin typeface="+mn-lt"/>
                <a:ea typeface="+mn-ea"/>
                <a:cs typeface="+mn-cs"/>
              </a:rPr>
              <a:t>VOC</a:t>
            </a:r>
            <a:r>
              <a:rPr lang="zh-CN" altLang="zh-CN" sz="1200" kern="1200" dirty="0">
                <a:solidFill>
                  <a:schemeClr val="tx1"/>
                </a:solidFill>
                <a:effectLst/>
                <a:latin typeface="+mn-lt"/>
                <a:ea typeface="+mn-ea"/>
                <a:cs typeface="+mn-cs"/>
              </a:rPr>
              <a:t>数据集还是</a:t>
            </a:r>
            <a:r>
              <a:rPr lang="en-US" altLang="zh-CN" sz="1200" kern="1200" dirty="0">
                <a:solidFill>
                  <a:schemeClr val="tx1"/>
                </a:solidFill>
                <a:effectLst/>
                <a:latin typeface="+mn-lt"/>
                <a:ea typeface="+mn-ea"/>
                <a:cs typeface="+mn-cs"/>
              </a:rPr>
              <a:t>COCO</a:t>
            </a:r>
            <a:r>
              <a:rPr lang="zh-CN" altLang="zh-CN" sz="1200" kern="1200" dirty="0">
                <a:solidFill>
                  <a:schemeClr val="tx1"/>
                </a:solidFill>
                <a:effectLst/>
                <a:latin typeface="+mn-lt"/>
                <a:ea typeface="+mn-ea"/>
                <a:cs typeface="+mn-cs"/>
              </a:rPr>
              <a:t>数据集，其</a:t>
            </a:r>
            <a:r>
              <a:rPr lang="en-US" altLang="zh-CN" sz="1200" kern="1200" dirty="0">
                <a:solidFill>
                  <a:schemeClr val="tx1"/>
                </a:solidFill>
                <a:effectLst/>
                <a:latin typeface="+mn-lt"/>
                <a:ea typeface="+mn-ea"/>
                <a:cs typeface="+mn-cs"/>
              </a:rPr>
              <a:t>AP</a:t>
            </a:r>
            <a:r>
              <a:rPr lang="zh-CN" altLang="zh-CN" sz="1200" kern="1200" dirty="0">
                <a:solidFill>
                  <a:schemeClr val="tx1"/>
                </a:solidFill>
                <a:effectLst/>
                <a:latin typeface="+mn-lt"/>
                <a:ea typeface="+mn-ea"/>
                <a:cs typeface="+mn-cs"/>
              </a:rPr>
              <a:t>值在使用中心部分采样策略之后都有</a:t>
            </a:r>
            <a:r>
              <a:rPr lang="zh-CN" altLang="en-US" sz="1200" kern="1200" dirty="0">
                <a:solidFill>
                  <a:schemeClr val="tx1"/>
                </a:solidFill>
                <a:effectLst/>
                <a:latin typeface="+mn-lt"/>
                <a:ea typeface="+mn-ea"/>
                <a:cs typeface="+mn-cs"/>
              </a:rPr>
              <a:t>所</a:t>
            </a:r>
            <a:r>
              <a:rPr lang="zh-CN" altLang="zh-CN" sz="1200" kern="1200" dirty="0">
                <a:solidFill>
                  <a:schemeClr val="tx1"/>
                </a:solidFill>
                <a:effectLst/>
                <a:latin typeface="+mn-lt"/>
                <a:ea typeface="+mn-ea"/>
                <a:cs typeface="+mn-cs"/>
              </a:rPr>
              <a:t>提高，通过中心部分采样策略，可以比较明显的提高检测器的检测效果。</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26</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本次实验通过</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库</a:t>
            </a:r>
            <a:r>
              <a:rPr lang="en-US" altLang="zh-CN" sz="1200" kern="1200" dirty="0">
                <a:solidFill>
                  <a:schemeClr val="tx1"/>
                </a:solidFill>
                <a:effectLst/>
                <a:latin typeface="+mn-lt"/>
                <a:ea typeface="+mn-ea"/>
                <a:cs typeface="+mn-cs"/>
              </a:rPr>
              <a:t>matplotlib</a:t>
            </a:r>
            <a:r>
              <a:rPr lang="zh-CN" altLang="zh-CN" sz="1200" kern="1200" dirty="0">
                <a:solidFill>
                  <a:schemeClr val="tx1"/>
                </a:solidFill>
                <a:effectLst/>
                <a:latin typeface="+mn-lt"/>
                <a:ea typeface="+mn-ea"/>
                <a:cs typeface="+mn-cs"/>
              </a:rPr>
              <a:t>，对实验过程中数据进行可视化，由图中的折线图可以看出，</a:t>
            </a:r>
            <a:r>
              <a:rPr lang="en-US" altLang="zh-CN" sz="1200" kern="1200" dirty="0">
                <a:solidFill>
                  <a:schemeClr val="tx1"/>
                </a:solidFill>
                <a:effectLst/>
                <a:latin typeface="+mn-lt"/>
                <a:ea typeface="+mn-ea"/>
                <a:cs typeface="+mn-cs"/>
              </a:rPr>
              <a:t>AP</a:t>
            </a:r>
            <a:r>
              <a:rPr lang="zh-CN" altLang="zh-CN" sz="1200" kern="1200" dirty="0">
                <a:solidFill>
                  <a:schemeClr val="tx1"/>
                </a:solidFill>
                <a:effectLst/>
                <a:latin typeface="+mn-lt"/>
                <a:ea typeface="+mn-ea"/>
                <a:cs typeface="+mn-cs"/>
              </a:rPr>
              <a:t>值是逐渐上升并趋于稳定的，同样损失值也在逐渐下降并最终趋于稳定。</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并且可以看出，在第一次进行学习率衰减时，</a:t>
            </a:r>
            <a:r>
              <a:rPr lang="en-US" altLang="zh-CN" sz="1200" kern="1200" dirty="0">
                <a:solidFill>
                  <a:schemeClr val="tx1"/>
                </a:solidFill>
                <a:effectLst/>
                <a:latin typeface="+mn-lt"/>
                <a:ea typeface="+mn-ea"/>
                <a:cs typeface="+mn-cs"/>
              </a:rPr>
              <a:t>AP</a:t>
            </a:r>
            <a:r>
              <a:rPr lang="zh-CN" altLang="zh-CN" sz="1200" kern="1200" dirty="0">
                <a:solidFill>
                  <a:schemeClr val="tx1"/>
                </a:solidFill>
                <a:effectLst/>
                <a:latin typeface="+mn-lt"/>
                <a:ea typeface="+mn-ea"/>
                <a:cs typeface="+mn-cs"/>
              </a:rPr>
              <a:t>值与损失值都有一个较大的波动，而在第二次进行衰减时，因为模型趋于稳定，所以</a:t>
            </a:r>
            <a:r>
              <a:rPr lang="en-US" altLang="zh-CN" sz="1200" kern="1200" dirty="0">
                <a:solidFill>
                  <a:schemeClr val="tx1"/>
                </a:solidFill>
                <a:effectLst/>
                <a:latin typeface="+mn-lt"/>
                <a:ea typeface="+mn-ea"/>
                <a:cs typeface="+mn-cs"/>
              </a:rPr>
              <a:t>AP</a:t>
            </a:r>
            <a:r>
              <a:rPr lang="zh-CN" altLang="zh-CN" sz="1200" kern="1200" dirty="0">
                <a:solidFill>
                  <a:schemeClr val="tx1"/>
                </a:solidFill>
                <a:effectLst/>
                <a:latin typeface="+mn-lt"/>
                <a:ea typeface="+mn-ea"/>
                <a:cs typeface="+mn-cs"/>
              </a:rPr>
              <a:t>值与损失值波动不明显。</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在训练结束之后，通过已经训练好的模型，进行</a:t>
            </a:r>
            <a:r>
              <a:rPr lang="en-US" altLang="zh-CN" sz="1200" kern="1200" dirty="0">
                <a:solidFill>
                  <a:schemeClr val="tx1"/>
                </a:solidFill>
                <a:effectLst/>
                <a:latin typeface="+mn-lt"/>
                <a:ea typeface="+mn-ea"/>
                <a:cs typeface="+mn-cs"/>
              </a:rPr>
              <a:t>NMS</a:t>
            </a:r>
            <a:r>
              <a:rPr lang="zh-CN" altLang="zh-CN" sz="1200" kern="1200" dirty="0">
                <a:solidFill>
                  <a:schemeClr val="tx1"/>
                </a:solidFill>
                <a:effectLst/>
                <a:latin typeface="+mn-lt"/>
                <a:ea typeface="+mn-ea"/>
                <a:cs typeface="+mn-cs"/>
              </a:rPr>
              <a:t>后处理，对实物图片进行检测，如图所示，可以看出，检测效果不错，能比较准确的框出图中目标，并显示其类别与得分。</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28</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最后这一部分，是我在本次毕业设计实验过程中的</a:t>
            </a:r>
            <a:r>
              <a:rPr lang="zh-CN" altLang="en-US" sz="1200" kern="1200" dirty="0">
                <a:solidFill>
                  <a:schemeClr val="tx1"/>
                </a:solidFill>
                <a:effectLst/>
                <a:latin typeface="+mn-lt"/>
                <a:ea typeface="+mn-ea"/>
                <a:cs typeface="+mn-cs"/>
              </a:rPr>
              <a:t>总结反思</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29</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首先是课题背景的介绍</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3</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对于模型而言，中心度分支其作用是为了降低低质量点的权重，抑制</a:t>
            </a:r>
            <a:r>
              <a:rPr lang="zh-CN" altLang="en-US" sz="1200" kern="1200" dirty="0">
                <a:solidFill>
                  <a:schemeClr val="tx1"/>
                </a:solidFill>
                <a:effectLst/>
                <a:latin typeface="+mn-lt"/>
                <a:ea typeface="+mn-ea"/>
                <a:cs typeface="+mn-cs"/>
              </a:rPr>
              <a:t>低</a:t>
            </a:r>
            <a:r>
              <a:rPr lang="zh-CN" altLang="zh-CN" sz="1200" kern="1200" dirty="0">
                <a:solidFill>
                  <a:schemeClr val="tx1"/>
                </a:solidFill>
                <a:effectLst/>
                <a:latin typeface="+mn-lt"/>
                <a:ea typeface="+mn-ea"/>
                <a:cs typeface="+mn-cs"/>
              </a:rPr>
              <a:t>质量框的产生；但是</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额外增加了中心部分采样策略之后，可以看出其检测效果是有着明显的提升的。</a:t>
            </a:r>
          </a:p>
          <a:p>
            <a:r>
              <a:rPr lang="zh-CN" altLang="zh-CN" sz="1200" kern="1200" dirty="0">
                <a:solidFill>
                  <a:schemeClr val="tx1"/>
                </a:solidFill>
                <a:effectLst/>
                <a:latin typeface="+mn-lt"/>
                <a:ea typeface="+mn-ea"/>
                <a:cs typeface="+mn-cs"/>
              </a:rPr>
              <a:t>所以基于这样的事实，我认为，原有的中心度分支其所产生的效果并未达到最佳，并且其分支结构与损失函数的构造均是</a:t>
            </a:r>
            <a:r>
              <a:rPr lang="zh-CN" altLang="en-US" sz="1200" kern="1200" dirty="0">
                <a:solidFill>
                  <a:schemeClr val="tx1"/>
                </a:solidFill>
                <a:effectLst/>
                <a:latin typeface="+mn-lt"/>
                <a:ea typeface="+mn-ea"/>
                <a:cs typeface="+mn-cs"/>
              </a:rPr>
              <a:t>有</a:t>
            </a:r>
            <a:r>
              <a:rPr lang="zh-CN" altLang="zh-CN" sz="1200" kern="1200" dirty="0">
                <a:solidFill>
                  <a:schemeClr val="tx1"/>
                </a:solidFill>
                <a:effectLst/>
                <a:latin typeface="+mn-lt"/>
                <a:ea typeface="+mn-ea"/>
                <a:cs typeface="+mn-cs"/>
              </a:rPr>
              <a:t>改进提升的空间的。</a:t>
            </a:r>
            <a:r>
              <a:rPr lang="zh-CN" altLang="en-US" sz="1200" kern="1200" dirty="0">
                <a:solidFill>
                  <a:schemeClr val="tx1"/>
                </a:solidFill>
                <a:effectLst/>
                <a:latin typeface="+mn-lt"/>
                <a:ea typeface="+mn-ea"/>
                <a:cs typeface="+mn-cs"/>
              </a:rPr>
              <a:t>关于</a:t>
            </a:r>
            <a:r>
              <a:rPr lang="zh-CN" altLang="zh-CN" sz="1200" kern="1200" dirty="0">
                <a:solidFill>
                  <a:schemeClr val="tx1"/>
                </a:solidFill>
                <a:effectLst/>
                <a:latin typeface="+mn-lt"/>
                <a:ea typeface="+mn-ea"/>
                <a:cs typeface="+mn-cs"/>
              </a:rPr>
              <a:t>这一点，我在后续的工作中，也将继续进行探究。</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30</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以上就是我整个的汇报了，请各位老师批评指正。</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31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众所周知，目标检测是深度学习的一个重要分支，通过构建层次化的结构，以简单的规则将层与层之间连接起来，让计算机可以在海量的外界知识中，自主的学习知识，并且提取一些人类无法发现，隐藏在事物内部的特征规律；这样通过构建一张深层次图的学习方式，就是深度学习。</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深度学习的概念首次提出是在</a:t>
            </a:r>
            <a:r>
              <a:rPr lang="en-US" altLang="zh-CN" sz="1200" kern="1200" dirty="0">
                <a:solidFill>
                  <a:schemeClr val="tx1"/>
                </a:solidFill>
                <a:effectLst/>
                <a:latin typeface="+mn-lt"/>
                <a:ea typeface="+mn-ea"/>
                <a:cs typeface="+mn-cs"/>
              </a:rPr>
              <a:t>2006</a:t>
            </a:r>
            <a:r>
              <a:rPr lang="zh-CN" altLang="zh-CN" sz="1200" kern="1200" dirty="0">
                <a:solidFill>
                  <a:schemeClr val="tx1"/>
                </a:solidFill>
                <a:effectLst/>
                <a:latin typeface="+mn-lt"/>
                <a:ea typeface="+mn-ea"/>
                <a:cs typeface="+mn-cs"/>
              </a:rPr>
              <a:t>年，但是正式进入人们的视野则是在</a:t>
            </a:r>
            <a:r>
              <a:rPr lang="en-US" altLang="zh-CN" sz="1200" kern="1200" dirty="0">
                <a:solidFill>
                  <a:schemeClr val="tx1"/>
                </a:solidFill>
                <a:effectLst/>
                <a:latin typeface="+mn-lt"/>
                <a:ea typeface="+mn-ea"/>
                <a:cs typeface="+mn-cs"/>
              </a:rPr>
              <a:t>2012</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Hinton</a:t>
            </a:r>
            <a:r>
              <a:rPr lang="zh-CN" altLang="zh-CN" sz="1200" kern="1200" dirty="0">
                <a:solidFill>
                  <a:schemeClr val="tx1"/>
                </a:solidFill>
                <a:effectLst/>
                <a:latin typeface="+mn-lt"/>
                <a:ea typeface="+mn-ea"/>
                <a:cs typeface="+mn-cs"/>
              </a:rPr>
              <a:t>课题组通过</a:t>
            </a:r>
            <a:r>
              <a:rPr lang="en-US" altLang="zh-CN" sz="1200" kern="1200" dirty="0" err="1">
                <a:solidFill>
                  <a:schemeClr val="tx1"/>
                </a:solidFill>
                <a:effectLst/>
                <a:latin typeface="+mn-lt"/>
                <a:ea typeface="+mn-ea"/>
                <a:cs typeface="+mn-cs"/>
              </a:rPr>
              <a:t>AlexNet</a:t>
            </a:r>
            <a:r>
              <a:rPr lang="zh-CN" altLang="zh-CN" sz="1200" kern="1200" dirty="0">
                <a:solidFill>
                  <a:schemeClr val="tx1"/>
                </a:solidFill>
                <a:effectLst/>
                <a:latin typeface="+mn-lt"/>
                <a:ea typeface="+mn-ea"/>
                <a:cs typeface="+mn-cs"/>
              </a:rPr>
              <a:t>获得</a:t>
            </a:r>
            <a:r>
              <a:rPr lang="en-US" altLang="zh-CN" sz="1200" kern="1200" dirty="0">
                <a:solidFill>
                  <a:schemeClr val="tx1"/>
                </a:solidFill>
                <a:effectLst/>
                <a:latin typeface="+mn-lt"/>
                <a:ea typeface="+mn-ea"/>
                <a:cs typeface="+mn-cs"/>
              </a:rPr>
              <a:t>ImageNet</a:t>
            </a:r>
            <a:r>
              <a:rPr lang="zh-CN" altLang="zh-CN" sz="1200" kern="1200" dirty="0">
                <a:solidFill>
                  <a:schemeClr val="tx1"/>
                </a:solidFill>
                <a:effectLst/>
                <a:latin typeface="+mn-lt"/>
                <a:ea typeface="+mn-ea"/>
                <a:cs typeface="+mn-cs"/>
              </a:rPr>
              <a:t>图像识别大赛冠军之后，从那时起，深度神经网络开始进入飞速发展的阶段。现如今，深度学习广泛应用于计算机视觉领域中，而作为计算机视觉的基础任务之一的目标检测，也正在飞速发展。</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自从</a:t>
            </a:r>
            <a:r>
              <a:rPr lang="en-US" altLang="zh-CN" sz="1200" kern="1200" dirty="0">
                <a:solidFill>
                  <a:schemeClr val="tx1"/>
                </a:solidFill>
                <a:effectLst/>
                <a:latin typeface="+mn-lt"/>
                <a:ea typeface="+mn-ea"/>
                <a:cs typeface="+mn-cs"/>
              </a:rPr>
              <a:t>Faster R-CNN</a:t>
            </a:r>
            <a:r>
              <a:rPr lang="zh-CN" altLang="zh-CN" sz="1200" kern="1200" dirty="0">
                <a:solidFill>
                  <a:schemeClr val="tx1"/>
                </a:solidFill>
                <a:effectLst/>
                <a:latin typeface="+mn-lt"/>
                <a:ea typeface="+mn-ea"/>
                <a:cs typeface="+mn-cs"/>
              </a:rPr>
              <a:t>框架提出了锚点框的概念与</a:t>
            </a: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框架采用无锚点框技术进行目标检测之后，目标检测领域大致可以分为两种类别，分别是，基于锚点框的目标检测算法与无锚点框目标检测算法。基于锚点框的目标检测算法是通过预定义一组位置不同尺寸不同的锚点框，用于检测目标，这样一来就可以避免多尺度遍历滑窗，可以使得检测效果更好，速度更快，比如</a:t>
            </a:r>
            <a:r>
              <a:rPr lang="en-US" altLang="zh-CN" sz="1200" kern="1200" dirty="0">
                <a:solidFill>
                  <a:schemeClr val="tx1"/>
                </a:solidFill>
                <a:effectLst/>
                <a:latin typeface="+mn-lt"/>
                <a:ea typeface="+mn-ea"/>
                <a:cs typeface="+mn-cs"/>
              </a:rPr>
              <a:t>Faster R-CNN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SSD</a:t>
            </a:r>
            <a:r>
              <a:rPr lang="zh-CN" altLang="zh-CN" sz="1200" kern="1200" dirty="0">
                <a:solidFill>
                  <a:schemeClr val="tx1"/>
                </a:solidFill>
                <a:effectLst/>
                <a:latin typeface="+mn-lt"/>
                <a:ea typeface="+mn-ea"/>
                <a:cs typeface="+mn-cs"/>
              </a:rPr>
              <a:t>框架都是基于锚点框的。而无锚点框目标检测算法就是用关键点等特征来代替锚点框进行检测，这样的优点是可以可以避免有关锚点框的超参数的计算，减小内存，并且也能提高检测速度，比如</a:t>
            </a: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CornerNet</a:t>
            </a:r>
            <a:r>
              <a:rPr lang="zh-CN" altLang="zh-CN" sz="1200" kern="1200" dirty="0">
                <a:solidFill>
                  <a:schemeClr val="tx1"/>
                </a:solidFill>
                <a:effectLst/>
                <a:latin typeface="+mn-lt"/>
                <a:ea typeface="+mn-ea"/>
                <a:cs typeface="+mn-cs"/>
              </a:rPr>
              <a:t>都是无锚点框算法。</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接下来就是详细的介绍一下无锚点框全卷积单阶段目标检测算法的主要内容。</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t>7</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之前也介绍过了，基于锚点框的目标检测方法，在通过骨干网络得到特征图之后，采用预定义的锚点框进行检测，而本方法则是在特征图上逐像素点进行回归检测，就可以避免掉预定义的锚点框。接下来，来看具体的流程。</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8</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首先通过</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特征提取网络得到特征图，图中假设是得到一个</a:t>
            </a:r>
            <a:r>
              <a:rPr lang="en-US" altLang="zh-CN" sz="1200" kern="1200" dirty="0">
                <a:solidFill>
                  <a:schemeClr val="tx1"/>
                </a:solidFill>
                <a:effectLst/>
                <a:latin typeface="+mn-lt"/>
                <a:ea typeface="+mn-ea"/>
                <a:cs typeface="+mn-cs"/>
              </a:rPr>
              <a:t>6x6</a:t>
            </a:r>
            <a:r>
              <a:rPr lang="zh-CN" altLang="zh-CN" sz="1200" kern="1200" dirty="0">
                <a:solidFill>
                  <a:schemeClr val="tx1"/>
                </a:solidFill>
                <a:effectLst/>
                <a:latin typeface="+mn-lt"/>
                <a:ea typeface="+mn-ea"/>
                <a:cs typeface="+mn-cs"/>
              </a:rPr>
              <a:t>的特征图→然后将特征图上的点一一映射回原图中，图中红色的框的是代表</a:t>
            </a:r>
            <a:r>
              <a:rPr lang="en-US" altLang="zh-CN" sz="1200" kern="1200" dirty="0">
                <a:solidFill>
                  <a:schemeClr val="tx1"/>
                </a:solidFill>
                <a:effectLst/>
                <a:latin typeface="+mn-lt"/>
                <a:ea typeface="+mn-ea"/>
                <a:cs typeface="+mn-cs"/>
              </a:rPr>
              <a:t>ground truth </a:t>
            </a:r>
            <a:r>
              <a:rPr lang="zh-CN" altLang="zh-CN" sz="1200" kern="1200" dirty="0">
                <a:solidFill>
                  <a:schemeClr val="tx1"/>
                </a:solidFill>
                <a:effectLst/>
                <a:latin typeface="+mn-lt"/>
                <a:ea typeface="+mn-ea"/>
                <a:cs typeface="+mn-cs"/>
              </a:rPr>
              <a:t>目标框。→然后根据点与目标框的位置关系，来判断正负样本。→如图可以看出</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均落入目标框内部，为正样本，并且与该框相关联，</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点则在目标框之外，为负样本。</a:t>
            </a: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80604020202020204" pitchFamily="34" charset="0"/>
                <a:cs typeface="Arial" panose="0208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80604020202020204" pitchFamily="34" charset="0"/>
                <a:ea typeface="微软雅黑" panose="020B0503020204020204" charset="-122"/>
                <a:cs typeface="Arial" panose="0208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80604020202020204" pitchFamily="34" charset="0"/>
                <a:cs typeface="Arial" panose="0208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80604020202020204" pitchFamily="34" charset="0"/>
                <a:ea typeface="微软雅黑" panose="020B0503020204020204" charset="-122"/>
                <a:cs typeface="Arial" panose="0208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charset="-122"/>
                <a:ea typeface="微软雅黑" panose="020B050302020402020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80604020202020204" pitchFamily="34" charset="0"/>
                <a:ea typeface="微软雅黑" panose="020B0503020204020204" charset="-122"/>
                <a:cs typeface="Arial" panose="0208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80604020202020204" pitchFamily="34" charset="0"/>
              <a:ea typeface="微软雅黑" panose="020B0503020204020204" charset="-122"/>
              <a:cs typeface="Arial" panose="0208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2" y="-2"/>
            <a:ext cx="12192000"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
        <p:nvSpPr>
          <p:cNvPr id="59" name="文本框 58"/>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2" y="-2"/>
            <a:ext cx="12192000"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
        <p:nvSpPr>
          <p:cNvPr id="55" name="文本框 54"/>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79AC60-4B59-442A-B3C9-1BE170A820E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5.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9AC60-4B59-442A-B3C9-1BE170A820E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med">
    <p:fade/>
  </p:transition>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8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ransition spd="med">
    <p:fade/>
  </p:transition>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8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ransition spd="med">
    <p:fade/>
  </p:transition>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8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2020/6/15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8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4"/>
          <p:cNvSpPr>
            <a:spLocks noGrp="1"/>
          </p:cNvSpPr>
          <p:nvPr>
            <p:ph type="body" sz="quarter" idx="12"/>
          </p:nvPr>
        </p:nvSpPr>
        <p:spPr>
          <a:xfrm>
            <a:off x="3549208" y="4270263"/>
            <a:ext cx="7287114" cy="1578523"/>
          </a:xfrm>
        </p:spPr>
        <p:txBody>
          <a:bodyPr>
            <a:normAutofit fontScale="92500" lnSpcReduction="10000"/>
          </a:bodyPr>
          <a:lstStyle/>
          <a:p>
            <a:pPr>
              <a:lnSpc>
                <a:spcPct val="150000"/>
              </a:lnSpc>
            </a:pPr>
            <a:r>
              <a:rPr lang="zh-CN" altLang="en-US" dirty="0"/>
              <a:t>答辩人：陶润洲</a:t>
            </a:r>
            <a:endParaRPr lang="en-US" altLang="zh-CN" dirty="0"/>
          </a:p>
          <a:p>
            <a:pPr>
              <a:lnSpc>
                <a:spcPct val="150000"/>
              </a:lnSpc>
            </a:pPr>
            <a:r>
              <a:rPr lang="zh-CN" altLang="en-US" dirty="0"/>
              <a:t>导　师：赵三元</a:t>
            </a:r>
            <a:endParaRPr lang="en-US" altLang="zh-CN" dirty="0"/>
          </a:p>
          <a:p>
            <a:pPr>
              <a:lnSpc>
                <a:spcPct val="150000"/>
              </a:lnSpc>
            </a:pPr>
            <a:r>
              <a:rPr lang="zh-CN" altLang="en-US" dirty="0"/>
              <a:t>时　间：</a:t>
            </a:r>
            <a:fld id="{557380AF-A950-485A-9126-2F7168CD3CCC}" type="datetime1">
              <a:rPr lang="zh-CN" altLang="en-US" dirty="0" smtClean="0"/>
              <a:t>2020/6/15</a:t>
            </a:fld>
            <a:endParaRPr lang="zh-CN" altLang="en-US" dirty="0"/>
          </a:p>
        </p:txBody>
      </p:sp>
      <p:sp>
        <p:nvSpPr>
          <p:cNvPr id="20" name="文本占位符 27"/>
          <p:cNvSpPr>
            <a:spLocks noGrp="1"/>
          </p:cNvSpPr>
          <p:nvPr>
            <p:ph type="body" sz="quarter" idx="13"/>
          </p:nvPr>
        </p:nvSpPr>
        <p:spPr>
          <a:xfrm>
            <a:off x="3549208" y="1484311"/>
            <a:ext cx="7287114" cy="2386807"/>
          </a:xfrm>
        </p:spPr>
        <p:txBody>
          <a:bodyPr>
            <a:normAutofit fontScale="85000" lnSpcReduction="10000"/>
          </a:bodyPr>
          <a:lstStyle/>
          <a:p>
            <a:pPr>
              <a:lnSpc>
                <a:spcPct val="150000"/>
              </a:lnSpc>
            </a:pPr>
            <a:r>
              <a:rPr lang="zh-CN" altLang="en-US" sz="6000" b="1" dirty="0">
                <a:latin typeface="+mn-ea"/>
                <a:ea typeface="+mn-ea"/>
              </a:rPr>
              <a:t>无锚点框的全卷积单阶段目标检测方法研究</a:t>
            </a:r>
          </a:p>
        </p:txBody>
      </p:sp>
      <p:cxnSp>
        <p:nvCxnSpPr>
          <p:cNvPr id="21" name="直接连接符 20"/>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算法介绍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6499476" y="1182609"/>
            <a:ext cx="4290432" cy="4648603"/>
          </a:xfrm>
          <a:prstGeom prst="rect">
            <a:avLst/>
          </a:prstGeom>
        </p:spPr>
      </p:pic>
      <p:sp>
        <p:nvSpPr>
          <p:cNvPr id="10" name="文本框 9"/>
          <p:cNvSpPr txBox="1"/>
          <p:nvPr/>
        </p:nvSpPr>
        <p:spPr>
          <a:xfrm>
            <a:off x="1277804"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charset="-122"/>
                <a:ea typeface="微软雅黑" panose="020B0503020204020204" charset="-122"/>
              </a:rPr>
              <a:t>多框冲突</a:t>
            </a:r>
          </a:p>
        </p:txBody>
      </p:sp>
      <p:sp>
        <p:nvSpPr>
          <p:cNvPr id="11" name="文本框 10"/>
          <p:cNvSpPr txBox="1"/>
          <p:nvPr/>
        </p:nvSpPr>
        <p:spPr>
          <a:xfrm>
            <a:off x="1277804" y="2797274"/>
            <a:ext cx="3927929" cy="1045223"/>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rPr>
              <a:t>当映射回原图的点落入多个目标框，选取面积最小的目标框与该点关联。</a:t>
            </a:r>
          </a:p>
        </p:txBody>
      </p:sp>
      <p:cxnSp>
        <p:nvCxnSpPr>
          <p:cNvPr id="12" name="直接连接符 11"/>
          <p:cNvCxnSpPr/>
          <p:nvPr/>
        </p:nvCxnSpPr>
        <p:spPr>
          <a:xfrm>
            <a:off x="1259940"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算法介绍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3"/>
          <a:stretch>
            <a:fillRect/>
          </a:stretch>
        </p:blipFill>
        <p:spPr>
          <a:xfrm>
            <a:off x="1265695" y="1192537"/>
            <a:ext cx="3952875" cy="4638675"/>
          </a:xfrm>
          <a:prstGeom prst="rect">
            <a:avLst/>
          </a:prstGeom>
        </p:spPr>
      </p:pic>
      <p:sp>
        <p:nvSpPr>
          <p:cNvPr id="10" name="文本框 9"/>
          <p:cNvSpPr txBox="1"/>
          <p:nvPr/>
        </p:nvSpPr>
        <p:spPr>
          <a:xfrm>
            <a:off x="6175205" y="1464175"/>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charset="-122"/>
                <a:ea typeface="微软雅黑" panose="020B0503020204020204" charset="-122"/>
              </a:rPr>
              <a:t>回归目标</a:t>
            </a:r>
          </a:p>
        </p:txBody>
      </p:sp>
      <p:sp>
        <p:nvSpPr>
          <p:cNvPr id="11" name="文本框 10"/>
          <p:cNvSpPr txBox="1"/>
          <p:nvPr/>
        </p:nvSpPr>
        <p:spPr>
          <a:xfrm>
            <a:off x="6175205" y="2395017"/>
            <a:ext cx="3927929" cy="1045223"/>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rPr>
              <a:t>特征图上映射回原图的点</a:t>
            </a:r>
            <a:r>
              <a:rPr lang="en-US" altLang="zh-CN" spc="300" dirty="0">
                <a:solidFill>
                  <a:schemeClr val="tx1">
                    <a:lumMod val="85000"/>
                    <a:lumOff val="15000"/>
                  </a:schemeClr>
                </a:solidFill>
              </a:rPr>
              <a:t>(x,y)</a:t>
            </a:r>
            <a:r>
              <a:rPr lang="zh-CN" altLang="en-US" spc="300" dirty="0">
                <a:solidFill>
                  <a:schemeClr val="tx1">
                    <a:lumMod val="85000"/>
                    <a:lumOff val="15000"/>
                  </a:schemeClr>
                </a:solidFill>
              </a:rPr>
              <a:t>与目标框相关联，则该点回归目标为四维向量</a:t>
            </a:r>
            <a:r>
              <a:rPr lang="en-US" altLang="zh-CN" spc="300" dirty="0">
                <a:solidFill>
                  <a:schemeClr val="tx1">
                    <a:lumMod val="85000"/>
                    <a:lumOff val="15000"/>
                  </a:schemeClr>
                </a:solidFill>
              </a:rPr>
              <a:t>(l</a:t>
            </a:r>
            <a:r>
              <a:rPr lang="zh-CN" altLang="en-US" spc="300" baseline="30000" dirty="0">
                <a:solidFill>
                  <a:schemeClr val="tx1">
                    <a:lumMod val="85000"/>
                    <a:lumOff val="15000"/>
                  </a:schemeClr>
                </a:solidFill>
              </a:rPr>
              <a:t>*</a:t>
            </a:r>
            <a:r>
              <a:rPr lang="en-US" altLang="zh-CN" spc="300" dirty="0">
                <a:solidFill>
                  <a:schemeClr val="tx1">
                    <a:lumMod val="85000"/>
                    <a:lumOff val="15000"/>
                  </a:schemeClr>
                </a:solidFill>
              </a:rPr>
              <a:t>,t</a:t>
            </a:r>
            <a:r>
              <a:rPr lang="zh-CN" altLang="en-US" spc="300" baseline="30000" dirty="0">
                <a:solidFill>
                  <a:schemeClr val="tx1">
                    <a:lumMod val="85000"/>
                    <a:lumOff val="15000"/>
                  </a:schemeClr>
                </a:solidFill>
              </a:rPr>
              <a:t>*</a:t>
            </a:r>
            <a:r>
              <a:rPr lang="en-US" altLang="zh-CN" spc="300" dirty="0">
                <a:solidFill>
                  <a:schemeClr val="tx1">
                    <a:lumMod val="85000"/>
                    <a:lumOff val="15000"/>
                  </a:schemeClr>
                </a:solidFill>
              </a:rPr>
              <a:t>,r</a:t>
            </a:r>
            <a:r>
              <a:rPr lang="zh-CN" altLang="en-US" spc="300" baseline="30000" dirty="0">
                <a:solidFill>
                  <a:schemeClr val="tx1">
                    <a:lumMod val="85000"/>
                    <a:lumOff val="15000"/>
                  </a:schemeClr>
                </a:solidFill>
              </a:rPr>
              <a:t>*</a:t>
            </a:r>
            <a:r>
              <a:rPr lang="en-US" altLang="zh-CN" spc="300" dirty="0">
                <a:solidFill>
                  <a:schemeClr val="tx1">
                    <a:lumMod val="85000"/>
                    <a:lumOff val="15000"/>
                  </a:schemeClr>
                </a:solidFill>
              </a:rPr>
              <a:t>,b</a:t>
            </a:r>
            <a:r>
              <a:rPr lang="zh-CN" altLang="en-US" spc="300" baseline="30000" dirty="0">
                <a:solidFill>
                  <a:schemeClr val="tx1">
                    <a:lumMod val="85000"/>
                    <a:lumOff val="15000"/>
                  </a:schemeClr>
                </a:solidFill>
              </a:rPr>
              <a:t>*</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a:t>
            </a:r>
          </a:p>
        </p:txBody>
      </p:sp>
      <p:cxnSp>
        <p:nvCxnSpPr>
          <p:cNvPr id="12" name="直接连接符 11"/>
          <p:cNvCxnSpPr/>
          <p:nvPr/>
        </p:nvCxnSpPr>
        <p:spPr>
          <a:xfrm>
            <a:off x="6157341" y="2258977"/>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6346178" y="3648833"/>
                <a:ext cx="3979230" cy="132767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𝑙</m:t>
                          </m:r>
                        </m:e>
                        <m:sup>
                          <m:r>
                            <a:rPr lang="en-US" altLang="zh-CN" sz="2800" i="1">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 </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𝑡</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 </m:t>
                      </m:r>
                    </m:oMath>
                  </m:oMathPara>
                </a14:m>
                <a:endParaRPr lang="en-US" altLang="zh-CN" sz="28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𝑟</m:t>
                          </m:r>
                        </m:e>
                        <m:sup>
                          <m:r>
                            <a:rPr lang="en-US" altLang="zh-CN" sz="2800" i="1">
                              <a:latin typeface="Cambria Math" panose="02040503050406030204" pitchFamily="18" charset="0"/>
                            </a:rPr>
                            <m:t>∗</m:t>
                          </m:r>
                        </m:sup>
                      </m:sSup>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𝑏</m:t>
                          </m:r>
                        </m:e>
                        <m:sup>
                          <m:r>
                            <a:rPr lang="en-US" altLang="zh-CN" sz="2800" i="1">
                              <a:latin typeface="Cambria Math" panose="02040503050406030204" pitchFamily="18" charset="0"/>
                            </a:rPr>
                            <m:t>∗</m:t>
                          </m:r>
                        </m:sup>
                      </m:sSup>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oMath>
                  </m:oMathPara>
                </a14:m>
                <a:endParaRPr lang="en-US" altLang="zh-CN" sz="28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346178" y="3648833"/>
                <a:ext cx="3979230" cy="1327671"/>
              </a:xfrm>
              <a:prstGeom prst="rect">
                <a:avLst/>
              </a:prstGeom>
              <a:blipFill rotWithShape="1">
                <a:blip r:embed="rId4"/>
                <a:stretch>
                  <a:fillRect l="-16" t="-9" r="-18009" b="1"/>
                </a:stretch>
              </a:blipFill>
            </p:spPr>
            <p:txBody>
              <a:bodyPr/>
              <a:lstStyle/>
              <a:p>
                <a:r>
                  <a:rPr lang="zh-CN" altLang="en-US">
                    <a:noFill/>
                  </a:rPr>
                  <a:t> </a:t>
                </a:r>
              </a:p>
            </p:txBody>
          </p:sp>
        </mc:Fallback>
      </mc:AlternateContent>
      <p:sp>
        <p:nvSpPr>
          <p:cNvPr id="15" name="文本框 14"/>
          <p:cNvSpPr txBox="1"/>
          <p:nvPr/>
        </p:nvSpPr>
        <p:spPr>
          <a:xfrm>
            <a:off x="5878269" y="5094251"/>
            <a:ext cx="5014633" cy="252762"/>
          </a:xfrm>
          <a:prstGeom prst="rect">
            <a:avLst/>
          </a:prstGeom>
          <a:noFill/>
        </p:spPr>
        <p:txBody>
          <a:bodyPr wrap="square" lIns="0" tIns="0" rIns="0" bIns="0" rtlCol="0">
            <a:spAutoFit/>
          </a:bodyPr>
          <a:lstStyle/>
          <a:p>
            <a:pPr>
              <a:lnSpc>
                <a:spcPct val="130000"/>
              </a:lnSpc>
            </a:pPr>
            <a:r>
              <a:rPr lang="en-US" altLang="zh-CN" sz="1400" spc="300" dirty="0">
                <a:solidFill>
                  <a:schemeClr val="tx1">
                    <a:lumMod val="85000"/>
                    <a:lumOff val="15000"/>
                  </a:schemeClr>
                </a:solidFill>
              </a:rPr>
              <a:t>(x</a:t>
            </a:r>
            <a:r>
              <a:rPr lang="en-US" altLang="zh-CN" sz="1400" spc="300" baseline="-25000" dirty="0">
                <a:solidFill>
                  <a:schemeClr val="tx1">
                    <a:lumMod val="85000"/>
                    <a:lumOff val="15000"/>
                  </a:schemeClr>
                </a:solidFill>
              </a:rPr>
              <a:t>0</a:t>
            </a:r>
            <a:r>
              <a:rPr lang="en-US" altLang="zh-CN" sz="1400" spc="300" dirty="0">
                <a:solidFill>
                  <a:schemeClr val="tx1">
                    <a:lumMod val="85000"/>
                    <a:lumOff val="15000"/>
                  </a:schemeClr>
                </a:solidFill>
              </a:rPr>
              <a:t>,y</a:t>
            </a:r>
            <a:r>
              <a:rPr lang="en-US" altLang="zh-CN" sz="1400" spc="300" baseline="-25000" dirty="0">
                <a:solidFill>
                  <a:schemeClr val="tx1">
                    <a:lumMod val="85000"/>
                    <a:lumOff val="15000"/>
                  </a:schemeClr>
                </a:solidFill>
              </a:rPr>
              <a:t>0</a:t>
            </a:r>
            <a:r>
              <a:rPr lang="en-US" altLang="zh-CN" sz="1400" spc="300" dirty="0">
                <a:solidFill>
                  <a:schemeClr val="tx1">
                    <a:lumMod val="85000"/>
                    <a:lumOff val="15000"/>
                  </a:schemeClr>
                </a:solidFill>
              </a:rPr>
              <a:t>),(x</a:t>
            </a:r>
            <a:r>
              <a:rPr lang="en-US" altLang="zh-CN" sz="1400" spc="300" baseline="-25000" dirty="0">
                <a:solidFill>
                  <a:schemeClr val="tx1">
                    <a:lumMod val="85000"/>
                    <a:lumOff val="15000"/>
                  </a:schemeClr>
                </a:solidFill>
              </a:rPr>
              <a:t>1</a:t>
            </a:r>
            <a:r>
              <a:rPr lang="en-US" altLang="zh-CN" sz="1400" spc="300" dirty="0">
                <a:solidFill>
                  <a:schemeClr val="tx1">
                    <a:lumMod val="85000"/>
                    <a:lumOff val="15000"/>
                  </a:schemeClr>
                </a:solidFill>
              </a:rPr>
              <a:t>,y</a:t>
            </a:r>
            <a:r>
              <a:rPr lang="en-US" altLang="zh-CN" sz="1400" spc="300" baseline="-25000" dirty="0">
                <a:solidFill>
                  <a:schemeClr val="tx1">
                    <a:lumMod val="85000"/>
                    <a:lumOff val="15000"/>
                  </a:schemeClr>
                </a:solidFill>
              </a:rPr>
              <a:t>1</a:t>
            </a:r>
            <a:r>
              <a:rPr lang="en-US" altLang="zh-CN" sz="1400" spc="300" dirty="0">
                <a:solidFill>
                  <a:schemeClr val="tx1">
                    <a:lumMod val="85000"/>
                    <a:lumOff val="15000"/>
                  </a:schemeClr>
                </a:solidFill>
              </a:rPr>
              <a:t>)</a:t>
            </a:r>
            <a:r>
              <a:rPr lang="zh-CN" altLang="en-US" sz="1400" spc="300" dirty="0">
                <a:solidFill>
                  <a:schemeClr val="tx1">
                    <a:lumMod val="85000"/>
                    <a:lumOff val="15000"/>
                  </a:schemeClr>
                </a:solidFill>
              </a:rPr>
              <a:t>分别为目标框左上角、右下角坐标值</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文本框 97"/>
          <p:cNvSpPr txBox="1"/>
          <p:nvPr/>
        </p:nvSpPr>
        <p:spPr>
          <a:xfrm>
            <a:off x="6820545" y="2848328"/>
            <a:ext cx="4485185" cy="116134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正样本</a:t>
            </a:r>
            <a:r>
              <a:rPr lang="en-US" altLang="zh-CN" sz="2000" dirty="0"/>
              <a:t>A:</a:t>
            </a:r>
            <a:r>
              <a:rPr lang="zh-CN" altLang="en-US" sz="2000" dirty="0"/>
              <a:t>低质量回归框</a:t>
            </a:r>
            <a:endParaRPr lang="en-US" altLang="zh-CN" sz="2000" dirty="0"/>
          </a:p>
          <a:p>
            <a:pPr algn="just"/>
            <a:endParaRPr lang="en-US" altLang="zh-CN" sz="2000" dirty="0"/>
          </a:p>
          <a:p>
            <a:pPr algn="just"/>
            <a:r>
              <a:rPr lang="zh-CN" altLang="en-US" sz="2000" dirty="0"/>
              <a:t>正样本</a:t>
            </a:r>
            <a:r>
              <a:rPr lang="en-US" altLang="zh-CN" sz="2000" dirty="0"/>
              <a:t>B:</a:t>
            </a:r>
            <a:r>
              <a:rPr lang="zh-CN" altLang="en-US" sz="2000" dirty="0"/>
              <a:t>高质量回归框</a:t>
            </a:r>
            <a:endParaRPr lang="en-US" altLang="zh-CN" sz="2000" dirty="0"/>
          </a:p>
        </p:txBody>
      </p:sp>
      <p:sp>
        <p:nvSpPr>
          <p:cNvPr id="89" name="文本框 88"/>
          <p:cNvSpPr txBox="1"/>
          <p:nvPr/>
        </p:nvSpPr>
        <p:spPr>
          <a:xfrm>
            <a:off x="6859444" y="2848328"/>
            <a:ext cx="4485185" cy="116134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en-US" altLang="zh-CN" sz="2000" dirty="0"/>
              <a:t>A:</a:t>
            </a:r>
            <a:r>
              <a:rPr lang="zh-CN" altLang="en-US" sz="2000" dirty="0"/>
              <a:t>落入目标框内，为正样本</a:t>
            </a:r>
            <a:endParaRPr lang="en-US" altLang="zh-CN" sz="2000" dirty="0"/>
          </a:p>
          <a:p>
            <a:pPr algn="just"/>
            <a:endParaRPr lang="en-US" altLang="zh-CN" sz="2000" dirty="0"/>
          </a:p>
          <a:p>
            <a:pPr algn="just"/>
            <a:r>
              <a:rPr lang="en-US" altLang="zh-CN" sz="2000" dirty="0"/>
              <a:t>B:</a:t>
            </a:r>
            <a:r>
              <a:rPr lang="zh-CN" altLang="en-US" sz="2000" dirty="0"/>
              <a:t>落入目标框内，为正样本</a:t>
            </a:r>
            <a:endParaRPr lang="en-US" altLang="zh-CN" sz="2000" dirty="0"/>
          </a:p>
        </p:txBody>
      </p:sp>
      <p:graphicFrame>
        <p:nvGraphicFramePr>
          <p:cNvPr id="48" name="表格 5"/>
          <p:cNvGraphicFramePr>
            <a:graphicFrameLocks noGrp="1"/>
          </p:cNvGraphicFramePr>
          <p:nvPr/>
        </p:nvGraphicFramePr>
        <p:xfrm>
          <a:off x="1171837" y="1408890"/>
          <a:ext cx="4320000" cy="4040220"/>
        </p:xfrm>
        <a:graphic>
          <a:graphicData uri="http://schemas.openxmlformats.org/drawingml/2006/table">
            <a:tbl>
              <a:tblPr firstRow="1" bandRow="1">
                <a:tableStyleId>{5C22544A-7EE6-4342-B048-85BDC9FD1C3A}</a:tableStyleId>
              </a:tblPr>
              <a:tblGrid>
                <a:gridCol w="86400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tblGrid>
              <a:tr h="808044">
                <a:tc>
                  <a:txBody>
                    <a:bodyPr/>
                    <a:lstStyle/>
                    <a:p>
                      <a:endParaRPr lang="zh-CN" altLang="en-US" sz="1800" dirty="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08044">
                <a:tc>
                  <a:txBody>
                    <a:bodyPr/>
                    <a:lstStyle/>
                    <a:p>
                      <a:endParaRPr lang="zh-CN" altLang="en-US" sz="1800" dirty="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08044">
                <a:tc>
                  <a:txBody>
                    <a:bodyPr/>
                    <a:lstStyle/>
                    <a:p>
                      <a:endParaRPr lang="zh-CN" altLang="en-US" sz="180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08044">
                <a:tc>
                  <a:txBody>
                    <a:bodyPr/>
                    <a:lstStyle/>
                    <a:p>
                      <a:endParaRPr lang="zh-CN" altLang="en-US" sz="180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08044">
                <a:tc>
                  <a:txBody>
                    <a:bodyPr/>
                    <a:lstStyle/>
                    <a:p>
                      <a:endParaRPr lang="zh-CN" altLang="en-US" sz="1800" dirty="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49" name="椭圆 48"/>
          <p:cNvSpPr/>
          <p:nvPr/>
        </p:nvSpPr>
        <p:spPr>
          <a:xfrm>
            <a:off x="1096373"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1958987"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椭圆 50"/>
          <p:cNvSpPr/>
          <p:nvPr/>
        </p:nvSpPr>
        <p:spPr>
          <a:xfrm>
            <a:off x="2821601"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3684215"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椭圆 52"/>
          <p:cNvSpPr/>
          <p:nvPr/>
        </p:nvSpPr>
        <p:spPr>
          <a:xfrm>
            <a:off x="4546829"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5409443"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1096376"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椭圆 55"/>
          <p:cNvSpPr/>
          <p:nvPr/>
        </p:nvSpPr>
        <p:spPr>
          <a:xfrm>
            <a:off x="1958990"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椭圆 56"/>
          <p:cNvSpPr/>
          <p:nvPr/>
        </p:nvSpPr>
        <p:spPr>
          <a:xfrm>
            <a:off x="2821604" y="2120655"/>
            <a:ext cx="150921" cy="166456"/>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椭圆 57"/>
          <p:cNvSpPr/>
          <p:nvPr/>
        </p:nvSpPr>
        <p:spPr>
          <a:xfrm>
            <a:off x="3684218"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椭圆 58"/>
          <p:cNvSpPr/>
          <p:nvPr/>
        </p:nvSpPr>
        <p:spPr>
          <a:xfrm>
            <a:off x="4546832"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椭圆 59"/>
          <p:cNvSpPr/>
          <p:nvPr/>
        </p:nvSpPr>
        <p:spPr>
          <a:xfrm>
            <a:off x="5409446"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1096373"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1958987"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2821601"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3684215"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546829"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椭圆 83"/>
          <p:cNvSpPr/>
          <p:nvPr/>
        </p:nvSpPr>
        <p:spPr>
          <a:xfrm>
            <a:off x="5409443"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2500545" y="2019623"/>
            <a:ext cx="902473" cy="1619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文本框 87"/>
          <p:cNvSpPr txBox="1"/>
          <p:nvPr/>
        </p:nvSpPr>
        <p:spPr>
          <a:xfrm>
            <a:off x="2500545" y="2016812"/>
            <a:ext cx="343229" cy="461665"/>
          </a:xfrm>
          <a:prstGeom prst="rect">
            <a:avLst/>
          </a:prstGeom>
          <a:noFill/>
        </p:spPr>
        <p:txBody>
          <a:bodyPr wrap="square" rtlCol="0">
            <a:spAutoFit/>
          </a:bodyPr>
          <a:lstStyle/>
          <a:p>
            <a:r>
              <a:rPr lang="en-US" altLang="zh-CN" sz="2400" dirty="0"/>
              <a:t>A</a:t>
            </a:r>
            <a:endParaRPr lang="zh-CN" altLang="en-US" sz="2400" dirty="0"/>
          </a:p>
        </p:txBody>
      </p:sp>
      <p:sp>
        <p:nvSpPr>
          <p:cNvPr id="61" name="椭圆 60"/>
          <p:cNvSpPr/>
          <p:nvPr/>
        </p:nvSpPr>
        <p:spPr>
          <a:xfrm>
            <a:off x="1096379"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椭圆 61"/>
          <p:cNvSpPr/>
          <p:nvPr/>
        </p:nvSpPr>
        <p:spPr>
          <a:xfrm>
            <a:off x="1958993"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椭圆 62"/>
          <p:cNvSpPr/>
          <p:nvPr/>
        </p:nvSpPr>
        <p:spPr>
          <a:xfrm>
            <a:off x="2821607" y="2915648"/>
            <a:ext cx="150921" cy="166456"/>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椭圆 63"/>
          <p:cNvSpPr/>
          <p:nvPr/>
        </p:nvSpPr>
        <p:spPr>
          <a:xfrm>
            <a:off x="3684221"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椭圆 64"/>
          <p:cNvSpPr/>
          <p:nvPr/>
        </p:nvSpPr>
        <p:spPr>
          <a:xfrm>
            <a:off x="4546835"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 name="椭圆 65"/>
          <p:cNvSpPr/>
          <p:nvPr/>
        </p:nvSpPr>
        <p:spPr>
          <a:xfrm>
            <a:off x="5409449"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椭圆 66"/>
          <p:cNvSpPr/>
          <p:nvPr/>
        </p:nvSpPr>
        <p:spPr>
          <a:xfrm>
            <a:off x="1096382"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 name="椭圆 67"/>
          <p:cNvSpPr/>
          <p:nvPr/>
        </p:nvSpPr>
        <p:spPr>
          <a:xfrm>
            <a:off x="1958996"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椭圆 68"/>
          <p:cNvSpPr/>
          <p:nvPr/>
        </p:nvSpPr>
        <p:spPr>
          <a:xfrm>
            <a:off x="2821610"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 name="椭圆 69"/>
          <p:cNvSpPr/>
          <p:nvPr/>
        </p:nvSpPr>
        <p:spPr>
          <a:xfrm>
            <a:off x="3684224"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椭圆 70"/>
          <p:cNvSpPr/>
          <p:nvPr/>
        </p:nvSpPr>
        <p:spPr>
          <a:xfrm>
            <a:off x="4546838"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椭圆 71"/>
          <p:cNvSpPr/>
          <p:nvPr/>
        </p:nvSpPr>
        <p:spPr>
          <a:xfrm>
            <a:off x="5409452"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3" name="椭圆 72"/>
          <p:cNvSpPr/>
          <p:nvPr/>
        </p:nvSpPr>
        <p:spPr>
          <a:xfrm>
            <a:off x="1096385"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4" name="椭圆 73"/>
          <p:cNvSpPr/>
          <p:nvPr/>
        </p:nvSpPr>
        <p:spPr>
          <a:xfrm>
            <a:off x="1958999"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2821613"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3684227"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7" name="椭圆 76"/>
          <p:cNvSpPr/>
          <p:nvPr/>
        </p:nvSpPr>
        <p:spPr>
          <a:xfrm>
            <a:off x="4546841"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8" name="椭圆 77"/>
          <p:cNvSpPr/>
          <p:nvPr/>
        </p:nvSpPr>
        <p:spPr>
          <a:xfrm>
            <a:off x="5409455"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文本框 90"/>
          <p:cNvSpPr txBox="1"/>
          <p:nvPr/>
        </p:nvSpPr>
        <p:spPr>
          <a:xfrm>
            <a:off x="2500545" y="2781656"/>
            <a:ext cx="343229" cy="461665"/>
          </a:xfrm>
          <a:prstGeom prst="rect">
            <a:avLst/>
          </a:prstGeom>
          <a:noFill/>
        </p:spPr>
        <p:txBody>
          <a:bodyPr wrap="square" rtlCol="0">
            <a:spAutoFit/>
          </a:bodyPr>
          <a:lstStyle/>
          <a:p>
            <a:r>
              <a:rPr lang="en-US" altLang="zh-CN" sz="2400" dirty="0"/>
              <a:t>B</a:t>
            </a:r>
            <a:endParaRPr lang="zh-CN" altLang="en-US" sz="2400" dirty="0"/>
          </a:p>
        </p:txBody>
      </p:sp>
      <p:sp>
        <p:nvSpPr>
          <p:cNvPr id="10" name="标题 9"/>
          <p:cNvSpPr>
            <a:spLocks noGrp="1"/>
          </p:cNvSpPr>
          <p:nvPr>
            <p:ph type="title"/>
          </p:nvPr>
        </p:nvSpPr>
        <p:spPr/>
        <p:txBody>
          <a:bodyPr/>
          <a:lstStyle/>
          <a:p>
            <a:r>
              <a:rPr lang="zh-CN" altLang="en-US" dirty="0"/>
              <a:t>算法介绍</a:t>
            </a:r>
          </a:p>
        </p:txBody>
      </p:sp>
      <p:sp>
        <p:nvSpPr>
          <p:cNvPr id="99" name="文本框 98"/>
          <p:cNvSpPr txBox="1"/>
          <p:nvPr/>
        </p:nvSpPr>
        <p:spPr>
          <a:xfrm>
            <a:off x="3037884" y="5593821"/>
            <a:ext cx="646331" cy="369332"/>
          </a:xfrm>
          <a:prstGeom prst="rect">
            <a:avLst/>
          </a:prstGeom>
          <a:noFill/>
        </p:spPr>
        <p:txBody>
          <a:bodyPr wrap="none" rtlCol="0">
            <a:spAutoFit/>
          </a:bodyPr>
          <a:lstStyle/>
          <a:p>
            <a:r>
              <a:rPr lang="zh-CN" altLang="en-US" dirty="0"/>
              <a:t>原图</a:t>
            </a:r>
          </a:p>
        </p:txBody>
      </p:sp>
      <p:sp>
        <p:nvSpPr>
          <p:cNvPr id="86" name="文本框 85"/>
          <p:cNvSpPr txBox="1"/>
          <p:nvPr/>
        </p:nvSpPr>
        <p:spPr>
          <a:xfrm>
            <a:off x="9682579" y="2848328"/>
            <a:ext cx="1476651" cy="116134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solidFill>
                  <a:srgbClr val="FF0000"/>
                </a:solidFill>
              </a:rPr>
              <a:t>（权重减小）</a:t>
            </a:r>
            <a:endParaRPr lang="en-US" altLang="zh-CN" sz="2000" dirty="0">
              <a:solidFill>
                <a:srgbClr val="FF0000"/>
              </a:solidFill>
            </a:endParaRPr>
          </a:p>
          <a:p>
            <a:pPr algn="just"/>
            <a:endParaRPr lang="en-US" altLang="zh-CN" sz="2000" dirty="0">
              <a:solidFill>
                <a:srgbClr val="FF0000"/>
              </a:solidFill>
            </a:endParaRPr>
          </a:p>
          <a:p>
            <a:pPr algn="just"/>
            <a:r>
              <a:rPr lang="zh-CN" altLang="en-US" sz="2000" dirty="0">
                <a:solidFill>
                  <a:srgbClr val="FF0000"/>
                </a:solidFill>
              </a:rPr>
              <a:t>（权重增大）</a:t>
            </a:r>
            <a:endParaRPr lang="en-US" altLang="zh-CN" sz="2000" dirty="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mph" presetSubtype="1" nodeType="withEffect">
                                  <p:stCondLst>
                                    <p:cond delay="0"/>
                                  </p:stCondLst>
                                  <p:childTnLst>
                                    <p:set>
                                      <p:cBhvr>
                                        <p:cTn id="14" dur="indefinite"/>
                                        <p:tgtEl>
                                          <p:spTgt spid="57"/>
                                        </p:tgtEl>
                                        <p:attrNameLst>
                                          <p:attrName>fillcolor</p:attrName>
                                        </p:attrNameLst>
                                      </p:cBhvr>
                                      <p:to>
                                        <p:clrVal>
                                          <a:srgbClr val="FF9933"/>
                                        </p:clrVal>
                                      </p:to>
                                    </p:set>
                                    <p:set>
                                      <p:cBhvr>
                                        <p:cTn id="15" dur="indefinite"/>
                                        <p:tgtEl>
                                          <p:spTgt spid="57"/>
                                        </p:tgtEl>
                                        <p:attrNameLst>
                                          <p:attrName>fill.type</p:attrName>
                                        </p:attrNameLst>
                                      </p:cBhvr>
                                      <p:to>
                                        <p:strVal val="solid"/>
                                      </p:to>
                                    </p:set>
                                    <p:set>
                                      <p:cBhvr>
                                        <p:cTn id="16" dur="indefinite"/>
                                        <p:tgtEl>
                                          <p:spTgt spid="57"/>
                                        </p:tgtEl>
                                        <p:attrNameLst>
                                          <p:attrName>fill.on</p:attrName>
                                        </p:attrNameLst>
                                      </p:cBhvr>
                                      <p:to>
                                        <p:strVal val="true"/>
                                      </p:to>
                                    </p:set>
                                  </p:childTnLst>
                                </p:cTn>
                              </p:par>
                              <p:par>
                                <p:cTn id="17" presetID="7" presetClass="emph" presetSubtype="1" nodeType="withEffect">
                                  <p:stCondLst>
                                    <p:cond delay="0"/>
                                  </p:stCondLst>
                                  <p:childTnLst>
                                    <p:set>
                                      <p:cBhvr>
                                        <p:cTn id="18" dur="indefinite"/>
                                        <p:tgtEl>
                                          <p:spTgt spid="57"/>
                                        </p:tgtEl>
                                        <p:attrNameLst>
                                          <p:attrName>stroke.color</p:attrName>
                                        </p:attrNameLst>
                                      </p:cBhvr>
                                      <p:to>
                                        <p:clrVal>
                                          <a:srgbClr val="FF9933"/>
                                        </p:clrVal>
                                      </p:to>
                                    </p:set>
                                    <p:set>
                                      <p:cBhvr>
                                        <p:cTn id="19" dur="indefinite"/>
                                        <p:tgtEl>
                                          <p:spTgt spid="5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89"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算法介绍</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277804" y="2797274"/>
            <a:ext cx="3690135" cy="1405321"/>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rPr>
              <a:t>对于一个位置的中心度目标</a:t>
            </a:r>
            <a:r>
              <a:rPr lang="en-US" altLang="zh-CN" spc="300" dirty="0" err="1">
                <a:solidFill>
                  <a:schemeClr val="tx1">
                    <a:lumMod val="85000"/>
                    <a:lumOff val="15000"/>
                  </a:schemeClr>
                </a:solidFill>
              </a:rPr>
              <a:t>centerness</a:t>
            </a:r>
            <a:r>
              <a:rPr lang="en-US" altLang="zh-CN" spc="300" baseline="30000" dirty="0">
                <a:solidFill>
                  <a:schemeClr val="tx1">
                    <a:lumMod val="85000"/>
                    <a:lumOff val="15000"/>
                  </a:schemeClr>
                </a:solidFill>
              </a:rPr>
              <a:t>*</a:t>
            </a:r>
            <a:r>
              <a:rPr lang="zh-CN" altLang="en-US" spc="300" dirty="0">
                <a:solidFill>
                  <a:schemeClr val="tx1">
                    <a:lumMod val="85000"/>
                    <a:lumOff val="15000"/>
                  </a:schemeClr>
                </a:solidFill>
              </a:rPr>
              <a:t>，由给该位置给定的回归目标</a:t>
            </a:r>
            <a:r>
              <a:rPr lang="en-US" altLang="zh-CN" spc="300" dirty="0">
                <a:solidFill>
                  <a:schemeClr val="tx1">
                    <a:lumMod val="85000"/>
                    <a:lumOff val="15000"/>
                  </a:schemeClr>
                </a:solidFill>
              </a:rPr>
              <a:t>(l</a:t>
            </a:r>
            <a:r>
              <a:rPr lang="en-US" altLang="zh-CN" spc="300" baseline="30000" dirty="0">
                <a:solidFill>
                  <a:schemeClr val="tx1">
                    <a:lumMod val="85000"/>
                    <a:lumOff val="15000"/>
                  </a:schemeClr>
                </a:solidFill>
              </a:rPr>
              <a:t>*</a:t>
            </a:r>
            <a:r>
              <a:rPr lang="en-US" altLang="zh-CN" spc="300" dirty="0">
                <a:solidFill>
                  <a:schemeClr val="tx1">
                    <a:lumMod val="85000"/>
                    <a:lumOff val="15000"/>
                  </a:schemeClr>
                </a:solidFill>
              </a:rPr>
              <a:t>,t</a:t>
            </a:r>
            <a:r>
              <a:rPr lang="en-US" altLang="zh-CN" spc="300" baseline="30000" dirty="0">
                <a:solidFill>
                  <a:schemeClr val="tx1">
                    <a:lumMod val="85000"/>
                    <a:lumOff val="15000"/>
                  </a:schemeClr>
                </a:solidFill>
              </a:rPr>
              <a:t>*</a:t>
            </a:r>
            <a:r>
              <a:rPr lang="en-US" altLang="zh-CN" spc="300" dirty="0">
                <a:solidFill>
                  <a:schemeClr val="tx1">
                    <a:lumMod val="85000"/>
                    <a:lumOff val="15000"/>
                  </a:schemeClr>
                </a:solidFill>
              </a:rPr>
              <a:t>,r</a:t>
            </a:r>
            <a:r>
              <a:rPr lang="en-US" altLang="zh-CN" spc="300" baseline="30000" dirty="0">
                <a:solidFill>
                  <a:schemeClr val="tx1">
                    <a:lumMod val="85000"/>
                    <a:lumOff val="15000"/>
                  </a:schemeClr>
                </a:solidFill>
              </a:rPr>
              <a:t>*</a:t>
            </a:r>
            <a:r>
              <a:rPr lang="en-US" altLang="zh-CN" spc="300" dirty="0">
                <a:solidFill>
                  <a:schemeClr val="tx1">
                    <a:lumMod val="85000"/>
                    <a:lumOff val="15000"/>
                  </a:schemeClr>
                </a:solidFill>
              </a:rPr>
              <a:t>,b</a:t>
            </a:r>
            <a:r>
              <a:rPr lang="en-US" altLang="zh-CN" spc="300" baseline="30000" dirty="0">
                <a:solidFill>
                  <a:schemeClr val="tx1">
                    <a:lumMod val="85000"/>
                    <a:lumOff val="15000"/>
                  </a:schemeClr>
                </a:solidFill>
              </a:rPr>
              <a:t>*</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计算所得。</a:t>
            </a:r>
          </a:p>
        </p:txBody>
      </p:sp>
      <p:cxnSp>
        <p:nvCxnSpPr>
          <p:cNvPr id="12" name="直接连接符 11"/>
          <p:cNvCxnSpPr/>
          <p:nvPr/>
        </p:nvCxnSpPr>
        <p:spPr>
          <a:xfrm>
            <a:off x="1259940"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7224062" y="1200576"/>
            <a:ext cx="3284505" cy="465622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72412" y="4280976"/>
                <a:ext cx="5763895" cy="1706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𝑐𝑒𝑛</m:t>
                          </m:r>
                          <m:r>
                            <m:rPr>
                              <m:sty m:val="p"/>
                            </m:rPr>
                            <a:rPr lang="en-US" altLang="zh-CN" sz="2000">
                              <a:latin typeface="Cambria Math" panose="02040503050406030204" pitchFamily="18" charset="0"/>
                            </a:rPr>
                            <m:t>terness</m:t>
                          </m:r>
                        </m:e>
                        <m:sup>
                          <m:r>
                            <a:rPr lang="en-US" altLang="zh-CN" sz="2000" b="0" i="1" smtClean="0">
                              <a:latin typeface="Cambria Math" panose="02040503050406030204" pitchFamily="18" charset="0"/>
                            </a:rPr>
                            <m:t>∗</m:t>
                          </m:r>
                        </m:sup>
                      </m:sSup>
                      <m:r>
                        <a:rPr lang="zh-CN" altLang="en-US" sz="2000" i="0">
                          <a:latin typeface="Cambria Math" panose="02040503050406030204" pitchFamily="18" charset="0"/>
                        </a:rPr>
                        <m:t>=</m:t>
                      </m:r>
                      <m:rad>
                        <m:radPr>
                          <m:degHide m:val="on"/>
                          <m:ctrlPr>
                            <a:rPr lang="zh-CN" altLang="en-US" sz="2000" i="1">
                              <a:latin typeface="Cambria Math" panose="02040503050406030204" pitchFamily="18" charset="0"/>
                            </a:rPr>
                          </m:ctrlPr>
                        </m:radPr>
                        <m:deg/>
                        <m:e>
                          <m:f>
                            <m:fPr>
                              <m:ctrlPr>
                                <a:rPr lang="zh-CN" altLang="en-US" sz="2000" i="1">
                                  <a:latin typeface="Cambria Math" panose="02040503050406030204" pitchFamily="18" charset="0"/>
                                </a:rPr>
                              </m:ctrlPr>
                            </m:fPr>
                            <m:num>
                              <m:r>
                                <m:rPr>
                                  <m:sty m:val="p"/>
                                </m:rPr>
                                <a:rPr lang="en-US" altLang="zh-CN" sz="2000" b="0" i="0" smtClean="0">
                                  <a:latin typeface="Cambria Math" panose="02040503050406030204" pitchFamily="18" charset="0"/>
                                </a:rPr>
                                <m:t>min</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𝑙</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𝑚𝑎𝑥</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den>
                          </m:f>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m:rPr>
                                  <m:sty m:val="p"/>
                                </m:rPr>
                                <a:rPr lang="en-US" altLang="zh-CN" sz="2000" b="0" i="0" smtClean="0">
                                  <a:latin typeface="Cambria Math" panose="02040503050406030204" pitchFamily="18" charset="0"/>
                                </a:rPr>
                                <m:t>min</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i="1" smtClean="0">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𝑏</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num>
                            <m:den>
                              <m:r>
                                <m:rPr>
                                  <m:sty m:val="p"/>
                                </m:rPr>
                                <a:rPr lang="en-US" altLang="zh-CN" sz="2000" b="0" i="0" smtClean="0">
                                  <a:latin typeface="Cambria Math" panose="02040503050406030204" pitchFamily="18" charset="0"/>
                                </a:rPr>
                                <m:t>max</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smtClean="0">
                                      <a:latin typeface="Cambria Math" panose="02040503050406030204" pitchFamily="18" charset="0"/>
                                    </a:rPr>
                                    <m:t>𝑡</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𝑏</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den>
                          </m:f>
                        </m:e>
                      </m:rad>
                    </m:oMath>
                  </m:oMathPara>
                </a14:m>
                <a:endParaRPr lang="en-US" altLang="zh-CN" sz="2000" b="0" dirty="0"/>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𝑠𝑐𝑜𝑟𝑒</m:t>
                      </m:r>
                      <m:r>
                        <a:rPr lang="en-US" altLang="zh-CN" sz="2000" i="1">
                          <a:latin typeface="Cambria Math" panose="02040503050406030204" pitchFamily="18" charset="0"/>
                        </a:rPr>
                        <m:t>=</m:t>
                      </m:r>
                      <m:r>
                        <a:rPr lang="en-US" altLang="zh-CN" sz="2000" i="1">
                          <a:latin typeface="Cambria Math" panose="02040503050406030204" pitchFamily="18" charset="0"/>
                        </a:rPr>
                        <m:t>𝑠𝑐𝑜𝑟𝑒</m:t>
                      </m:r>
                      <m:r>
                        <a:rPr lang="en-US" altLang="zh-CN" sz="2000" i="1">
                          <a:latin typeface="Cambria Math" panose="02040503050406030204" pitchFamily="18" charset="0"/>
                        </a:rPr>
                        <m:t>∗</m:t>
                      </m:r>
                      <m:r>
                        <a:rPr lang="en-US" altLang="zh-CN" sz="2000" i="1">
                          <a:latin typeface="Cambria Math" panose="02040503050406030204" pitchFamily="18" charset="0"/>
                        </a:rPr>
                        <m:t>𝑐𝑒𝑛𝑡𝑒𝑟𝑛𝑒𝑠𝑠</m:t>
                      </m:r>
                    </m:oMath>
                  </m:oMathPara>
                </a14:m>
                <a:endParaRPr lang="zh-CN" altLang="en-US" sz="2400" dirty="0"/>
              </a:p>
              <a:p>
                <a:endParaRPr lang="en-US" altLang="zh-CN" sz="2400" b="0" dirty="0"/>
              </a:p>
            </p:txBody>
          </p:sp>
        </mc:Choice>
        <mc:Fallback xmlns="">
          <p:sp>
            <p:nvSpPr>
              <p:cNvPr id="7" name="矩形 6"/>
              <p:cNvSpPr>
                <a:spLocks noRot="1" noChangeAspect="1" noMove="1" noResize="1" noEditPoints="1" noAdjustHandles="1" noChangeArrowheads="1" noChangeShapeType="1" noTextEdit="1"/>
              </p:cNvSpPr>
              <p:nvPr/>
            </p:nvSpPr>
            <p:spPr>
              <a:xfrm>
                <a:off x="872412" y="4280976"/>
                <a:ext cx="5763895" cy="1706880"/>
              </a:xfrm>
              <a:prstGeom prst="rect">
                <a:avLst/>
              </a:prstGeom>
              <a:blipFill rotWithShape="1">
                <a:blip r:embed="rId4"/>
                <a:stretch>
                  <a:fillRect l="-10" t="-26" r="10" b="26"/>
                </a:stretch>
              </a:blipFill>
            </p:spPr>
            <p:txBody>
              <a:bodyPr/>
              <a:lstStyle/>
              <a:p>
                <a:r>
                  <a:rPr lang="zh-CN" altLang="en-US">
                    <a:noFill/>
                  </a:rPr>
                  <a:t> </a:t>
                </a:r>
              </a:p>
            </p:txBody>
          </p:sp>
        </mc:Fallback>
      </mc:AlternateContent>
      <p:sp>
        <p:nvSpPr>
          <p:cNvPr id="13" name="文本框 12"/>
          <p:cNvSpPr txBox="1"/>
          <p:nvPr/>
        </p:nvSpPr>
        <p:spPr>
          <a:xfrm>
            <a:off x="1277804"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charset="-122"/>
                <a:ea typeface="微软雅黑" panose="020B0503020204020204" charset="-122"/>
              </a:rPr>
              <a:t>中心度分支</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66243" y="1503001"/>
            <a:ext cx="4092070" cy="3851998"/>
          </a:xfrm>
          <a:prstGeom prst="rect">
            <a:avLst/>
          </a:prstGeom>
        </p:spPr>
      </p:pic>
      <p:sp>
        <p:nvSpPr>
          <p:cNvPr id="2" name="标题 1"/>
          <p:cNvSpPr>
            <a:spLocks noGrp="1"/>
          </p:cNvSpPr>
          <p:nvPr>
            <p:ph type="title"/>
          </p:nvPr>
        </p:nvSpPr>
        <p:spPr>
          <a:xfrm>
            <a:off x="541539" y="247495"/>
            <a:ext cx="8643848" cy="480131"/>
          </a:xfrm>
        </p:spPr>
        <p:txBody>
          <a:bodyPr/>
          <a:lstStyle/>
          <a:p>
            <a:r>
              <a:rPr lang="zh-CN" altLang="en-US" dirty="0"/>
              <a:t>算法介绍</a:t>
            </a:r>
          </a:p>
        </p:txBody>
      </p:sp>
      <p:sp>
        <p:nvSpPr>
          <p:cNvPr id="8" name="文本占位符 20"/>
          <p:cNvSpPr txBox="1"/>
          <p:nvPr/>
        </p:nvSpPr>
        <p:spPr>
          <a:xfrm>
            <a:off x="1634917" y="5354999"/>
            <a:ext cx="1154723" cy="274140"/>
          </a:xfrm>
          <a:prstGeom prst="rect">
            <a:avLst/>
          </a:prstGeom>
        </p:spPr>
        <p:txBody>
          <a:bodyPr vert="horz" lIns="0" tIns="0" rIns="0" bIns="0" rtlCol="0">
            <a:normAutofit fontScale="92500" lnSpcReduction="10000"/>
          </a:bodyPr>
          <a:lstStyle>
            <a:lvl1pPr marL="0" marR="0" indent="0" algn="l" defTabSz="914400" rtl="0" eaLnBrk="1" fontAlgn="auto" latinLnBrk="0" hangingPunct="1">
              <a:lnSpc>
                <a:spcPct val="120000"/>
              </a:lnSpc>
              <a:spcBef>
                <a:spcPts val="1000"/>
              </a:spcBef>
              <a:spcAft>
                <a:spcPts val="0"/>
              </a:spcAft>
              <a:buClrTx/>
              <a:buSzTx/>
              <a:buFontTx/>
              <a:buNone/>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8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defRPr/>
            </a:pPr>
            <a:r>
              <a:rPr lang="zh-CN" altLang="en-US" dirty="0">
                <a:solidFill>
                  <a:srgbClr val="000000">
                    <a:lumMod val="85000"/>
                    <a:lumOff val="15000"/>
                  </a:srgbClr>
                </a:solidFill>
                <a:latin typeface="Arial" panose="020B0604020202090204"/>
                <a:ea typeface="微软雅黑" panose="020B0503020204020204" charset="-122"/>
              </a:rPr>
              <a:t>无中心度</a:t>
            </a:r>
            <a:endParaRPr kumimoji="0" lang="zh-CN" altLang="en-US" sz="1800" b="0" i="0" u="none" strike="noStrike" kern="1200" cap="none" spc="300" normalizeH="0" baseline="0" noProof="0" dirty="0">
              <a:ln>
                <a:noFill/>
              </a:ln>
              <a:solidFill>
                <a:srgbClr val="000000">
                  <a:lumMod val="85000"/>
                  <a:lumOff val="15000"/>
                </a:srgbClr>
              </a:solidFill>
              <a:effectLst/>
              <a:uLnTx/>
              <a:uFillTx/>
              <a:latin typeface="Arial" panose="020B0604020202090204"/>
              <a:ea typeface="微软雅黑" panose="020B0503020204020204" charset="-122"/>
              <a:cs typeface="+mn-cs"/>
            </a:endParaRPr>
          </a:p>
        </p:txBody>
      </p:sp>
      <p:sp>
        <p:nvSpPr>
          <p:cNvPr id="11" name="文本占位符 23"/>
          <p:cNvSpPr txBox="1"/>
          <p:nvPr/>
        </p:nvSpPr>
        <p:spPr>
          <a:xfrm>
            <a:off x="4258313" y="1503001"/>
            <a:ext cx="3489325" cy="3851998"/>
          </a:xfrm>
          <a:prstGeom prst="rect">
            <a:avLst/>
          </a:prstGeom>
          <a:solidFill>
            <a:schemeClr val="accent1"/>
          </a:solidFill>
          <a:ln>
            <a:noFill/>
          </a:ln>
        </p:spPr>
        <p:txBody>
          <a:bodyPr vert="horz" wrap="square" lIns="0" tIns="0" rIns="0" bIns="0" rtlCol="0" anchor="ctr" anchorCtr="0">
            <a:noAutofit/>
          </a:bodyPr>
          <a:lstStyle>
            <a:lvl1pPr marL="0" indent="0" algn="ctr" defTabSz="914400" rtl="0" eaLnBrk="1" latinLnBrk="0" hangingPunct="1">
              <a:lnSpc>
                <a:spcPct val="120000"/>
              </a:lnSpc>
              <a:spcBef>
                <a:spcPts val="0"/>
              </a:spcBef>
              <a:buFontTx/>
              <a:buNone/>
              <a:defRPr lang="zh-CN" altLang="en-US" sz="4000" kern="1200" spc="300" dirty="0" smtClean="0">
                <a:solidFill>
                  <a:schemeClr val="bg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rPr>
              <a:t>中心度分支</a:t>
            </a:r>
            <a:endParaRPr kumimoji="0" lang="en-US" altLang="zh-CN" sz="4000" b="0"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rPr>
              <a:t>效果</a:t>
            </a:r>
          </a:p>
        </p:txBody>
      </p:sp>
      <p:pic>
        <p:nvPicPr>
          <p:cNvPr id="4" name="图片 3"/>
          <p:cNvPicPr>
            <a:picLocks noChangeAspect="1"/>
          </p:cNvPicPr>
          <p:nvPr/>
        </p:nvPicPr>
        <p:blipFill>
          <a:blip r:embed="rId4"/>
          <a:stretch>
            <a:fillRect/>
          </a:stretch>
        </p:blipFill>
        <p:spPr>
          <a:xfrm>
            <a:off x="7947120" y="1503001"/>
            <a:ext cx="4156104" cy="3851998"/>
          </a:xfrm>
          <a:prstGeom prst="rect">
            <a:avLst/>
          </a:prstGeom>
        </p:spPr>
      </p:pic>
      <p:sp>
        <p:nvSpPr>
          <p:cNvPr id="12" name="文本占位符 20"/>
          <p:cNvSpPr txBox="1"/>
          <p:nvPr/>
        </p:nvSpPr>
        <p:spPr>
          <a:xfrm>
            <a:off x="9402360" y="5354999"/>
            <a:ext cx="1154723" cy="274140"/>
          </a:xfrm>
          <a:prstGeom prst="rect">
            <a:avLst/>
          </a:prstGeom>
        </p:spPr>
        <p:txBody>
          <a:bodyPr vert="horz" lIns="0" tIns="0" rIns="0" bIns="0" rtlCol="0">
            <a:normAutofit fontScale="92500" lnSpcReduction="10000"/>
          </a:bodyPr>
          <a:lstStyle>
            <a:lvl1pPr marL="0" marR="0" indent="0" algn="l" defTabSz="914400" rtl="0" eaLnBrk="1" fontAlgn="auto" latinLnBrk="0" hangingPunct="1">
              <a:lnSpc>
                <a:spcPct val="120000"/>
              </a:lnSpc>
              <a:spcBef>
                <a:spcPts val="1000"/>
              </a:spcBef>
              <a:spcAft>
                <a:spcPts val="0"/>
              </a:spcAft>
              <a:buClrTx/>
              <a:buSzTx/>
              <a:buFontTx/>
              <a:buNone/>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8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defRPr/>
            </a:pPr>
            <a:r>
              <a:rPr lang="zh-CN" altLang="en-US" dirty="0">
                <a:solidFill>
                  <a:srgbClr val="000000">
                    <a:lumMod val="85000"/>
                    <a:lumOff val="15000"/>
                  </a:srgbClr>
                </a:solidFill>
                <a:latin typeface="Arial" panose="020B0604020202090204"/>
                <a:ea typeface="微软雅黑" panose="020B0503020204020204" charset="-122"/>
              </a:rPr>
              <a:t>有中心度</a:t>
            </a:r>
            <a:endParaRPr kumimoji="0" lang="zh-CN" altLang="en-US" sz="1800" b="0" i="0" u="none" strike="noStrike" kern="1200" cap="none" spc="300" normalizeH="0" baseline="0" noProof="0" dirty="0">
              <a:ln>
                <a:noFill/>
              </a:ln>
              <a:solidFill>
                <a:srgbClr val="000000">
                  <a:lumMod val="85000"/>
                  <a:lumOff val="15000"/>
                </a:srgbClr>
              </a:solidFill>
              <a:effectLst/>
              <a:uLnTx/>
              <a:uFillTx/>
              <a:latin typeface="Arial" panose="020B0604020202090204"/>
              <a:ea typeface="微软雅黑" panose="020B0503020204020204" charset="-122"/>
              <a:cs typeface="+mn-cs"/>
            </a:endParaRPr>
          </a:p>
        </p:txBody>
      </p:sp>
      <p:sp>
        <p:nvSpPr>
          <p:cNvPr id="5" name="椭圆 4"/>
          <p:cNvSpPr/>
          <p:nvPr/>
        </p:nvSpPr>
        <p:spPr>
          <a:xfrm rot="2316427">
            <a:off x="2399247" y="2424529"/>
            <a:ext cx="1208960" cy="25827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2316427">
            <a:off x="10090815" y="2424530"/>
            <a:ext cx="1208960" cy="25827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0"/>
          <p:cNvSpPr txBox="1"/>
          <p:nvPr/>
        </p:nvSpPr>
        <p:spPr>
          <a:xfrm>
            <a:off x="4072970" y="5629139"/>
            <a:ext cx="4046060" cy="609315"/>
          </a:xfrm>
          <a:prstGeom prst="rect">
            <a:avLst/>
          </a:prstGeom>
        </p:spPr>
        <p:txBody>
          <a:bodyPr vert="horz" lIns="0" tIns="0" rIns="0" bIns="0" rtlCol="0">
            <a:normAutofit fontScale="92500"/>
          </a:bodyPr>
          <a:lstStyle>
            <a:lvl1pPr marL="0" marR="0" indent="0" algn="l" defTabSz="914400" rtl="0" eaLnBrk="1" fontAlgn="auto" latinLnBrk="0" hangingPunct="1">
              <a:lnSpc>
                <a:spcPct val="120000"/>
              </a:lnSpc>
              <a:spcBef>
                <a:spcPts val="1000"/>
              </a:spcBef>
              <a:spcAft>
                <a:spcPts val="0"/>
              </a:spcAft>
              <a:buClrTx/>
              <a:buSzTx/>
              <a:buFontTx/>
              <a:buNone/>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8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defRPr/>
            </a:pPr>
            <a:r>
              <a:rPr lang="zh-CN" altLang="en-US" sz="2400" dirty="0">
                <a:solidFill>
                  <a:srgbClr val="FF0000"/>
                </a:solidFill>
                <a:latin typeface="Arial" panose="020B0604020202090204"/>
                <a:ea typeface="微软雅黑" panose="020B0503020204020204" charset="-122"/>
              </a:rPr>
              <a:t>低质量回归框数量明显降低</a:t>
            </a:r>
            <a:endParaRPr kumimoji="0" lang="zh-CN" altLang="en-US" sz="2400" b="0" i="0" u="none" strike="noStrike" kern="1200" cap="none" spc="300" normalizeH="0" baseline="0" noProof="0" dirty="0">
              <a:ln>
                <a:noFill/>
              </a:ln>
              <a:solidFill>
                <a:srgbClr val="FF0000"/>
              </a:solidFill>
              <a:effectLst/>
              <a:uLnTx/>
              <a:uFillTx/>
              <a:latin typeface="Arial" panose="020B0604020202090204"/>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dirty="0"/>
              <a:t>算法介绍：创新点</a:t>
            </a:r>
          </a:p>
        </p:txBody>
      </p:sp>
      <p:sp>
        <p:nvSpPr>
          <p:cNvPr id="12" name="矩形 11"/>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74790" y="1745927"/>
            <a:ext cx="3321466"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ea typeface="+mj-ea"/>
              </a:rPr>
              <a:t>中心部分采样策略</a:t>
            </a:r>
          </a:p>
        </p:txBody>
      </p:sp>
      <p:sp>
        <p:nvSpPr>
          <p:cNvPr id="21" name="文本框 20"/>
          <p:cNvSpPr txBox="1"/>
          <p:nvPr/>
        </p:nvSpPr>
        <p:spPr>
          <a:xfrm>
            <a:off x="6712890" y="2890713"/>
            <a:ext cx="4572000" cy="2833981"/>
          </a:xfrm>
          <a:prstGeom prst="rect">
            <a:avLst/>
          </a:prstGeom>
          <a:noFill/>
        </p:spPr>
        <p:txBody>
          <a:bodyPr wrap="square" lIns="0" tIns="0" rIns="0" bIns="0" rtlCol="0">
            <a:spAutoFit/>
          </a:bodyPr>
          <a:lstStyle/>
          <a:p>
            <a:pPr marL="285750" indent="-285750">
              <a:lnSpc>
                <a:spcPct val="130000"/>
              </a:lnSpc>
              <a:buFont typeface="Wingdings" panose="05000000000000000000" pitchFamily="2" charset="2"/>
              <a:buChar char="n"/>
            </a:pPr>
            <a:r>
              <a:rPr lang="zh-CN" altLang="en-US" sz="2400" b="1" spc="300" dirty="0">
                <a:solidFill>
                  <a:schemeClr val="accent4"/>
                </a:solidFill>
              </a:rPr>
              <a:t>低质量点的位置离目标框中心点欧几里得距离较远</a:t>
            </a:r>
            <a:endParaRPr lang="en-US" altLang="zh-CN" sz="2400" b="1" spc="300" dirty="0">
              <a:solidFill>
                <a:schemeClr val="accent4"/>
              </a:solidFill>
            </a:endParaRPr>
          </a:p>
          <a:p>
            <a:pPr marL="285750" indent="-285750">
              <a:lnSpc>
                <a:spcPct val="130000"/>
              </a:lnSpc>
              <a:buFont typeface="Wingdings" panose="05000000000000000000" pitchFamily="2" charset="2"/>
              <a:buChar char="n"/>
            </a:pPr>
            <a:endParaRPr lang="en-US" altLang="zh-CN" sz="2400" b="1" spc="300" dirty="0">
              <a:solidFill>
                <a:schemeClr val="accent4"/>
              </a:solidFill>
            </a:endParaRPr>
          </a:p>
          <a:p>
            <a:pPr marL="285750" indent="-285750">
              <a:lnSpc>
                <a:spcPct val="130000"/>
              </a:lnSpc>
              <a:buFont typeface="Wingdings" panose="05000000000000000000" pitchFamily="2" charset="2"/>
              <a:buChar char="n"/>
            </a:pPr>
            <a:r>
              <a:rPr lang="zh-CN" altLang="en-US" sz="2400" b="1" spc="300" dirty="0">
                <a:solidFill>
                  <a:schemeClr val="accent4"/>
                </a:solidFill>
              </a:rPr>
              <a:t>限制正样本点与中心点的欧几里得距离，直接摒弃低质量点</a:t>
            </a:r>
          </a:p>
        </p:txBody>
      </p:sp>
      <p:cxnSp>
        <p:nvCxnSpPr>
          <p:cNvPr id="22" name="直接连接符 21"/>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137295" y="1745927"/>
            <a:ext cx="2656114" cy="505588"/>
          </a:xfrm>
          <a:prstGeom prst="rect">
            <a:avLst/>
          </a:prstGeom>
          <a:noFill/>
        </p:spPr>
        <p:txBody>
          <a:bodyPr wrap="square" lIns="0" tIns="0" rIns="0" bIns="0" rtlCol="0">
            <a:spAutoFit/>
          </a:bodyPr>
          <a:lstStyle/>
          <a:p>
            <a:pPr>
              <a:lnSpc>
                <a:spcPct val="130000"/>
              </a:lnSpc>
            </a:pPr>
            <a:r>
              <a:rPr lang="zh-CN" altLang="en-US" sz="2800" b="1" spc="300" dirty="0">
                <a:solidFill>
                  <a:schemeClr val="bg1"/>
                </a:solidFill>
                <a:latin typeface="+mj-ea"/>
                <a:ea typeface="+mj-ea"/>
              </a:rPr>
              <a:t>中心度分支</a:t>
            </a:r>
          </a:p>
        </p:txBody>
      </p:sp>
      <p:sp>
        <p:nvSpPr>
          <p:cNvPr id="25" name="文本框 24"/>
          <p:cNvSpPr txBox="1"/>
          <p:nvPr/>
        </p:nvSpPr>
        <p:spPr>
          <a:xfrm>
            <a:off x="1137295" y="2890713"/>
            <a:ext cx="4572000" cy="2353850"/>
          </a:xfrm>
          <a:prstGeom prst="rect">
            <a:avLst/>
          </a:prstGeom>
          <a:noFill/>
        </p:spPr>
        <p:txBody>
          <a:bodyPr wrap="square" lIns="0" tIns="0" rIns="0" bIns="0" rtlCol="0">
            <a:spAutoFit/>
          </a:bodyPr>
          <a:lstStyle/>
          <a:p>
            <a:pPr marL="342900" indent="-342900">
              <a:lnSpc>
                <a:spcPct val="130000"/>
              </a:lnSpc>
              <a:buFont typeface="Wingdings" panose="05000000000000000000" pitchFamily="2" charset="2"/>
              <a:buChar char="n"/>
            </a:pPr>
            <a:r>
              <a:rPr lang="zh-CN" altLang="en-US" sz="2400" b="1" spc="300" dirty="0">
                <a:solidFill>
                  <a:schemeClr val="bg1"/>
                </a:solidFill>
              </a:rPr>
              <a:t>低质量点的位置偏僻，中心度值低</a:t>
            </a:r>
            <a:endParaRPr lang="en-US" altLang="zh-CN" sz="2400" b="1" spc="300" dirty="0">
              <a:solidFill>
                <a:schemeClr val="bg1"/>
              </a:solidFill>
            </a:endParaRPr>
          </a:p>
          <a:p>
            <a:pPr marL="342900" indent="-342900">
              <a:lnSpc>
                <a:spcPct val="130000"/>
              </a:lnSpc>
              <a:buFont typeface="Wingdings" panose="05000000000000000000" pitchFamily="2" charset="2"/>
              <a:buChar char="n"/>
            </a:pPr>
            <a:endParaRPr lang="en-US" altLang="zh-CN" sz="2400" b="1" spc="300" dirty="0">
              <a:solidFill>
                <a:schemeClr val="bg1"/>
              </a:solidFill>
            </a:endParaRPr>
          </a:p>
          <a:p>
            <a:pPr marL="342900" indent="-342900">
              <a:lnSpc>
                <a:spcPct val="130000"/>
              </a:lnSpc>
              <a:buFont typeface="Wingdings" panose="05000000000000000000" pitchFamily="2" charset="2"/>
              <a:buChar char="n"/>
            </a:pPr>
            <a:r>
              <a:rPr lang="zh-CN" altLang="en-US" sz="2400" b="1" spc="300" dirty="0">
                <a:solidFill>
                  <a:schemeClr val="bg1"/>
                </a:solidFill>
              </a:rPr>
              <a:t>降低该点权重，抑制低质量框产生</a:t>
            </a:r>
            <a:endParaRPr lang="en-US" altLang="zh-CN" sz="2400" b="1" spc="300" dirty="0">
              <a:solidFill>
                <a:schemeClr val="bg1"/>
              </a:solidFill>
            </a:endParaRPr>
          </a:p>
        </p:txBody>
      </p:sp>
      <p:cxnSp>
        <p:nvCxnSpPr>
          <p:cNvPr id="26" name="直接连接符 25"/>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3">
            <a:extLst>
              <a:ext uri="{28A0092B-C50C-407E-A947-70E740481C1C}">
                <a14:useLocalDpi xmlns:a14="http://schemas.microsoft.com/office/drawing/2010/main" val="0"/>
              </a:ext>
            </a:extLst>
          </a:blip>
          <a:srcRect t="19199" r="-4" b="21459"/>
          <a:stretch>
            <a:fillRect/>
          </a:stretch>
        </p:blipFill>
        <p:spPr>
          <a:xfrm>
            <a:off x="5496855" y="3603482"/>
            <a:ext cx="5801669" cy="2278800"/>
          </a:xfrm>
          <a:prstGeom prst="rect">
            <a:avLst/>
          </a:prstGeom>
          <a:noFill/>
          <a:ln>
            <a:noFill/>
          </a:ln>
        </p:spPr>
      </p:pic>
      <p:pic>
        <p:nvPicPr>
          <p:cNvPr id="9" name="图片 8" descr="分类+中心度"/>
          <p:cNvPicPr/>
          <p:nvPr/>
        </p:nvPicPr>
        <p:blipFill>
          <a:blip r:embed="rId4"/>
          <a:srcRect t="9441" b="12415"/>
          <a:stretch>
            <a:fillRect/>
          </a:stretch>
        </p:blipFill>
        <p:spPr>
          <a:xfrm>
            <a:off x="5808524" y="1218666"/>
            <a:ext cx="5488295" cy="2278411"/>
          </a:xfrm>
          <a:prstGeom prst="rect">
            <a:avLst/>
          </a:prstGeom>
          <a:ln>
            <a:noFill/>
          </a:ln>
        </p:spPr>
      </p:pic>
      <p:sp>
        <p:nvSpPr>
          <p:cNvPr id="2" name="标题 1"/>
          <p:cNvSpPr>
            <a:spLocks noGrp="1"/>
          </p:cNvSpPr>
          <p:nvPr>
            <p:ph type="title"/>
          </p:nvPr>
        </p:nvSpPr>
        <p:spPr/>
        <p:txBody>
          <a:bodyPr/>
          <a:lstStyle/>
          <a:p>
            <a:r>
              <a:rPr lang="zh-CN" altLang="en-US" dirty="0"/>
              <a:t>算法介绍</a:t>
            </a:r>
          </a:p>
        </p:txBody>
      </p:sp>
      <p:sp>
        <p:nvSpPr>
          <p:cNvPr id="16" name="文本框 15"/>
          <p:cNvSpPr txBox="1"/>
          <p:nvPr/>
        </p:nvSpPr>
        <p:spPr>
          <a:xfrm>
            <a:off x="1072589" y="2616053"/>
            <a:ext cx="3676964" cy="162589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800" dirty="0">
                <a:solidFill>
                  <a:schemeClr val="tx1"/>
                </a:solidFill>
              </a:rPr>
              <a:t>特征图分别通过不同分支的卷积操作，得到最终检测结果。</a:t>
            </a:r>
            <a:endParaRPr lang="en-US" altLang="zh-CN" sz="2800" dirty="0">
              <a:solidFill>
                <a:schemeClr val="tx1"/>
              </a:solidFill>
            </a:endParaRPr>
          </a:p>
        </p:txBody>
      </p:sp>
      <p:cxnSp>
        <p:nvCxnSpPr>
          <p:cNvPr id="17" name="直接连接符 16"/>
          <p:cNvCxnSpPr/>
          <p:nvPr/>
        </p:nvCxnSpPr>
        <p:spPr>
          <a:xfrm>
            <a:off x="948302" y="4742687"/>
            <a:ext cx="2300925"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算法介绍</a:t>
            </a:r>
          </a:p>
        </p:txBody>
      </p:sp>
      <p:sp>
        <p:nvSpPr>
          <p:cNvPr id="55" name="矩形 54"/>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占位符 11"/>
          <p:cNvSpPr txBox="1"/>
          <p:nvPr/>
        </p:nvSpPr>
        <p:spPr>
          <a:xfrm>
            <a:off x="4762005" y="1601944"/>
            <a:ext cx="5769420" cy="819949"/>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1800" dirty="0"/>
              <a:t>采用</a:t>
            </a:r>
            <a:r>
              <a:rPr lang="en-US" altLang="zh-CN" sz="1800" dirty="0"/>
              <a:t>Focal Loss</a:t>
            </a:r>
            <a:r>
              <a:rPr lang="zh-CN" altLang="en-US" sz="1800" dirty="0"/>
              <a:t>，焦距损失来计算损失值</a:t>
            </a:r>
            <a:endParaRPr lang="en-US" altLang="zh-CN" sz="1800" dirty="0"/>
          </a:p>
          <a:p>
            <a:pPr marL="0" indent="0">
              <a:buNone/>
            </a:pPr>
            <a:r>
              <a:rPr lang="zh-CN" altLang="en-US" sz="1800" dirty="0"/>
              <a:t>全特征单元参与计算，权重为</a:t>
            </a:r>
            <a:r>
              <a:rPr lang="en-US" altLang="zh-CN" sz="1800" dirty="0"/>
              <a:t>1</a:t>
            </a:r>
            <a:endParaRPr lang="zh-CN" altLang="en-US" sz="1800" dirty="0"/>
          </a:p>
        </p:txBody>
      </p:sp>
      <p:sp>
        <p:nvSpPr>
          <p:cNvPr id="65" name="文本占位符 6"/>
          <p:cNvSpPr txBox="1"/>
          <p:nvPr/>
        </p:nvSpPr>
        <p:spPr>
          <a:xfrm>
            <a:off x="1913119" y="1644622"/>
            <a:ext cx="2143976" cy="734594"/>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accent1"/>
                </a:solidFill>
                <a:latin typeface="微软雅黑" panose="020B0503020204020204" charset="-122"/>
                <a:ea typeface="微软雅黑" panose="020B0503020204020204" charset="-122"/>
              </a:rPr>
              <a:t>分类分支</a:t>
            </a:r>
          </a:p>
        </p:txBody>
      </p:sp>
      <p:sp>
        <p:nvSpPr>
          <p:cNvPr id="12" name="文本占位符 6"/>
          <p:cNvSpPr txBox="1"/>
          <p:nvPr/>
        </p:nvSpPr>
        <p:spPr>
          <a:xfrm>
            <a:off x="1717810" y="3230518"/>
            <a:ext cx="2534594" cy="734594"/>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accent1"/>
                </a:solidFill>
                <a:latin typeface="微软雅黑" panose="020B0503020204020204" charset="-122"/>
                <a:ea typeface="微软雅黑" panose="020B0503020204020204" charset="-122"/>
              </a:rPr>
              <a:t>中心度分支</a:t>
            </a:r>
          </a:p>
        </p:txBody>
      </p:sp>
      <p:sp>
        <p:nvSpPr>
          <p:cNvPr id="13" name="文本占位符 6"/>
          <p:cNvSpPr txBox="1"/>
          <p:nvPr/>
        </p:nvSpPr>
        <p:spPr>
          <a:xfrm>
            <a:off x="1913119" y="4816414"/>
            <a:ext cx="2143976" cy="734594"/>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accent1"/>
                </a:solidFill>
                <a:latin typeface="微软雅黑" panose="020B0503020204020204" charset="-122"/>
                <a:ea typeface="微软雅黑" panose="020B0503020204020204" charset="-122"/>
              </a:rPr>
              <a:t>回归分支</a:t>
            </a:r>
          </a:p>
        </p:txBody>
      </p:sp>
      <p:sp>
        <p:nvSpPr>
          <p:cNvPr id="16" name="文本占位符 11"/>
          <p:cNvSpPr txBox="1"/>
          <p:nvPr/>
        </p:nvSpPr>
        <p:spPr>
          <a:xfrm>
            <a:off x="4762004" y="3187840"/>
            <a:ext cx="5891199" cy="819949"/>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1800" dirty="0"/>
              <a:t>采用</a:t>
            </a:r>
            <a:r>
              <a:rPr lang="en-US" altLang="zh-CN" sz="1800" dirty="0"/>
              <a:t>BCE Loss</a:t>
            </a:r>
            <a:r>
              <a:rPr lang="zh-CN" altLang="en-US" sz="1800" dirty="0"/>
              <a:t>，二进制交叉熵损失来计算损失值</a:t>
            </a:r>
            <a:endParaRPr lang="en-US" altLang="zh-CN" sz="1800" dirty="0"/>
          </a:p>
          <a:p>
            <a:pPr marL="0" indent="0">
              <a:buNone/>
            </a:pPr>
            <a:r>
              <a:rPr lang="zh-CN" altLang="en-US" sz="1800" dirty="0"/>
              <a:t>正样本参与计算，权重为</a:t>
            </a:r>
            <a:r>
              <a:rPr lang="en-US" altLang="zh-CN" sz="1800" dirty="0"/>
              <a:t>1</a:t>
            </a:r>
            <a:endParaRPr lang="zh-CN" altLang="en-US" sz="1800" dirty="0"/>
          </a:p>
        </p:txBody>
      </p:sp>
      <p:sp>
        <p:nvSpPr>
          <p:cNvPr id="17" name="文本占位符 11"/>
          <p:cNvSpPr txBox="1"/>
          <p:nvPr/>
        </p:nvSpPr>
        <p:spPr>
          <a:xfrm>
            <a:off x="4762005" y="4773736"/>
            <a:ext cx="5769420" cy="819949"/>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1800" dirty="0"/>
              <a:t>采用</a:t>
            </a:r>
            <a:r>
              <a:rPr lang="en-US" altLang="zh-CN" sz="1800" dirty="0"/>
              <a:t>IOU Loss</a:t>
            </a:r>
            <a:r>
              <a:rPr lang="zh-CN" altLang="en-US" sz="1800" dirty="0"/>
              <a:t>，交并比损失来计算损失值</a:t>
            </a:r>
            <a:endParaRPr lang="en-US" altLang="zh-CN" sz="1800" dirty="0"/>
          </a:p>
          <a:p>
            <a:pPr marL="0" indent="0">
              <a:buNone/>
            </a:pPr>
            <a:r>
              <a:rPr lang="zh-CN" altLang="en-US" sz="1800" dirty="0"/>
              <a:t>正样本参与计算，权重为</a:t>
            </a:r>
            <a:r>
              <a:rPr lang="en-US" altLang="zh-CN" sz="1800" dirty="0"/>
              <a:t>1</a:t>
            </a:r>
            <a:endParaRPr lang="zh-CN" altLang="en-US" sz="1800" dirty="0"/>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03</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7" name="文本框 6"/>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600" normalizeH="0" baseline="0" noProof="0" dirty="0">
                <a:ln>
                  <a:noFill/>
                </a:ln>
                <a:solidFill>
                  <a:prstClr val="black"/>
                </a:solidFill>
                <a:effectLst/>
                <a:uLnTx/>
                <a:uFillTx/>
                <a:latin typeface="微软雅黑" panose="020B0503020204020204" charset="-122"/>
                <a:ea typeface="微软雅黑" panose="020B0503020204020204" charset="-122"/>
                <a:cs typeface="+mn-cs"/>
              </a:rPr>
              <a:t>实验流程</a:t>
            </a:r>
          </a:p>
        </p:txBody>
      </p:sp>
      <p:sp>
        <p:nvSpPr>
          <p:cNvPr id="8" name="文本框 7"/>
          <p:cNvSpPr txBox="1"/>
          <p:nvPr/>
        </p:nvSpPr>
        <p:spPr>
          <a:xfrm>
            <a:off x="5550367" y="3775625"/>
            <a:ext cx="5006499" cy="523220"/>
          </a:xfrm>
          <a:prstGeom prst="rect">
            <a:avLst/>
          </a:prstGeom>
          <a:noFill/>
        </p:spPr>
        <p:txBody>
          <a:bodyPr wrap="none" rtlCol="0">
            <a:spAutoFit/>
          </a:bodyPr>
          <a:lstStyle/>
          <a:p>
            <a:pPr lvl="0" eaLnBrk="0" fontAlgn="base" hangingPunct="0">
              <a:spcBef>
                <a:spcPct val="0"/>
              </a:spcBef>
              <a:spcAft>
                <a:spcPct val="0"/>
              </a:spcAft>
              <a:defRPr/>
            </a:pPr>
            <a:r>
              <a:rPr lang="en-US" altLang="zh-CN" sz="2800" spc="100" dirty="0">
                <a:solidFill>
                  <a:prstClr val="white">
                    <a:lumMod val="75000"/>
                  </a:prstClr>
                </a:solidFill>
                <a:latin typeface="Century Gothic" panose="020B0502020202020204" pitchFamily="34" charset="0"/>
                <a:ea typeface="微软雅黑" panose="020B0503020204020204" charset="-122"/>
              </a:rPr>
              <a:t>Process of the experiment</a:t>
            </a:r>
            <a:endParaRPr lang="zh-CN" altLang="en-US" sz="2800" spc="100" dirty="0">
              <a:solidFill>
                <a:prstClr val="white">
                  <a:lumMod val="75000"/>
                </a:prstClr>
              </a:solidFill>
              <a:latin typeface="Century Gothic" panose="020B0502020202020204" pitchFamily="34" charset="0"/>
              <a:ea typeface="微软雅黑" panose="020B0503020204020204" charset="-122"/>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9" name="组合 18"/>
          <p:cNvGrpSpPr/>
          <p:nvPr/>
        </p:nvGrpSpPr>
        <p:grpSpPr>
          <a:xfrm>
            <a:off x="10467218" y="5850000"/>
            <a:ext cx="1052654" cy="108000"/>
            <a:chOff x="10467218" y="6126091"/>
            <a:chExt cx="1052654" cy="108000"/>
          </a:xfrm>
        </p:grpSpPr>
        <p:sp>
          <p:nvSpPr>
            <p:cNvPr id="20" name="椭圆 19"/>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椭圆 20"/>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椭圆 21"/>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椭圆 22"/>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椭圆 23"/>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实验流程</a:t>
            </a:r>
          </a:p>
        </p:txBody>
      </p:sp>
      <p:sp>
        <p:nvSpPr>
          <p:cNvPr id="12" name="文本占位符 4"/>
          <p:cNvSpPr txBox="1"/>
          <p:nvPr/>
        </p:nvSpPr>
        <p:spPr>
          <a:xfrm>
            <a:off x="1513578" y="2237803"/>
            <a:ext cx="3768032" cy="3541896"/>
          </a:xfrm>
          <a:prstGeom prst="rect">
            <a:avLst/>
          </a:prstGeom>
          <a:solidFill>
            <a:srgbClr val="FFFFFF"/>
          </a:solidFill>
          <a:ln w="28575">
            <a:solidFill>
              <a:schemeClr val="accent1"/>
            </a:solidFill>
          </a:ln>
          <a:effectLst/>
        </p:spPr>
        <p:txBody>
          <a:bodyPr vert="horz" lIns="91440" tIns="45720" rIns="91440" bIns="45720" rtlCol="0" anchor="t">
            <a:normAutofit fontScale="85000" lnSpcReduction="10000"/>
          </a:bodyPr>
          <a:lstStyle>
            <a:lvl1pPr marL="0" indent="0" algn="l" defTabSz="914400" rtl="0" eaLnBrk="1" latinLnBrk="0" hangingPunct="1">
              <a:lnSpc>
                <a:spcPct val="125000"/>
              </a:lnSpc>
              <a:spcBef>
                <a:spcPts val="0"/>
              </a:spcBef>
              <a:buFont typeface="Arial" panose="02080604020202020204" pitchFamily="34" charset="0"/>
              <a:buNone/>
              <a:defRPr sz="20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342900" indent="-342900" algn="just">
              <a:lnSpc>
                <a:spcPct val="130000"/>
              </a:lnSpc>
              <a:spcBef>
                <a:spcPts val="600"/>
              </a:spcBef>
              <a:spcAft>
                <a:spcPts val="600"/>
              </a:spcAft>
              <a:buClr>
                <a:schemeClr val="tx2"/>
              </a:buClr>
              <a:buFont typeface="Wingdings" panose="05000000000000000000" pitchFamily="2" charset="2"/>
              <a:buChar char="l"/>
            </a:pPr>
            <a:r>
              <a:rPr lang="zh-CN" altLang="en-US" dirty="0"/>
              <a:t>操作系统：</a:t>
            </a:r>
            <a:r>
              <a:rPr lang="en-US" altLang="zh-CN" dirty="0"/>
              <a:t>Ubuntu 18.04.4 LTS</a:t>
            </a:r>
          </a:p>
          <a:p>
            <a:pPr marL="342900" indent="-342900" algn="just">
              <a:lnSpc>
                <a:spcPct val="130000"/>
              </a:lnSpc>
              <a:spcBef>
                <a:spcPts val="600"/>
              </a:spcBef>
              <a:spcAft>
                <a:spcPts val="600"/>
              </a:spcAft>
              <a:buClr>
                <a:schemeClr val="tx2"/>
              </a:buClr>
              <a:buFont typeface="Wingdings" panose="05000000000000000000" pitchFamily="2" charset="2"/>
              <a:buChar char="l"/>
            </a:pPr>
            <a:r>
              <a:rPr lang="zh-CN" altLang="zh-CN" dirty="0"/>
              <a:t>开发平台：</a:t>
            </a:r>
            <a:r>
              <a:rPr lang="en-US" altLang="zh-CN" dirty="0"/>
              <a:t>Anaconda 4.7.10</a:t>
            </a:r>
            <a:r>
              <a:rPr lang="zh-CN" altLang="zh-CN" dirty="0"/>
              <a:t>、</a:t>
            </a:r>
            <a:r>
              <a:rPr lang="en-US" altLang="zh-CN" dirty="0" err="1"/>
              <a:t>Vscode</a:t>
            </a:r>
            <a:endParaRPr lang="en-US" altLang="zh-CN" dirty="0"/>
          </a:p>
          <a:p>
            <a:pPr marL="342900" indent="-342900" algn="just">
              <a:lnSpc>
                <a:spcPct val="130000"/>
              </a:lnSpc>
              <a:spcBef>
                <a:spcPts val="600"/>
              </a:spcBef>
              <a:spcAft>
                <a:spcPts val="600"/>
              </a:spcAft>
              <a:buClr>
                <a:schemeClr val="tx2"/>
              </a:buClr>
              <a:buFont typeface="Wingdings" panose="05000000000000000000" pitchFamily="2" charset="2"/>
              <a:buChar char="l"/>
            </a:pPr>
            <a:r>
              <a:rPr lang="zh-CN" altLang="zh-CN" dirty="0"/>
              <a:t>开发语言：</a:t>
            </a:r>
            <a:r>
              <a:rPr lang="en-US" altLang="zh-CN" dirty="0"/>
              <a:t>Python 3.7.7</a:t>
            </a:r>
          </a:p>
          <a:p>
            <a:pPr marL="342900" indent="-342900" algn="just">
              <a:lnSpc>
                <a:spcPct val="130000"/>
              </a:lnSpc>
              <a:spcBef>
                <a:spcPts val="600"/>
              </a:spcBef>
              <a:spcAft>
                <a:spcPts val="600"/>
              </a:spcAft>
              <a:buClr>
                <a:schemeClr val="tx2"/>
              </a:buClr>
              <a:buFont typeface="Wingdings" panose="05000000000000000000" pitchFamily="2" charset="2"/>
              <a:buChar char="l"/>
            </a:pPr>
            <a:r>
              <a:rPr lang="zh-CN" altLang="zh-CN" dirty="0"/>
              <a:t>运算平台：</a:t>
            </a:r>
            <a:r>
              <a:rPr lang="en-US" altLang="zh-CN" dirty="0"/>
              <a:t>CUDA 10.1</a:t>
            </a:r>
          </a:p>
          <a:p>
            <a:pPr marL="342900" indent="-342900" algn="just">
              <a:lnSpc>
                <a:spcPct val="130000"/>
              </a:lnSpc>
              <a:spcBef>
                <a:spcPts val="600"/>
              </a:spcBef>
              <a:spcAft>
                <a:spcPts val="600"/>
              </a:spcAft>
              <a:buClr>
                <a:schemeClr val="tx2"/>
              </a:buClr>
              <a:buFont typeface="Wingdings" panose="05000000000000000000" pitchFamily="2" charset="2"/>
              <a:buChar char="l"/>
            </a:pPr>
            <a:r>
              <a:rPr lang="zh-CN" altLang="zh-CN" dirty="0"/>
              <a:t>深度学习加速库：</a:t>
            </a:r>
            <a:r>
              <a:rPr lang="en-US" altLang="zh-CN" dirty="0" err="1"/>
              <a:t>CuDNN</a:t>
            </a:r>
            <a:r>
              <a:rPr lang="en-US" altLang="zh-CN" dirty="0"/>
              <a:t> 7.6.5</a:t>
            </a:r>
          </a:p>
          <a:p>
            <a:pPr marL="342900" indent="-342900" algn="just">
              <a:lnSpc>
                <a:spcPct val="130000"/>
              </a:lnSpc>
              <a:spcBef>
                <a:spcPts val="600"/>
              </a:spcBef>
              <a:spcAft>
                <a:spcPts val="600"/>
              </a:spcAft>
              <a:buClr>
                <a:schemeClr val="tx2"/>
              </a:buClr>
              <a:buFont typeface="Wingdings" panose="05000000000000000000" pitchFamily="2" charset="2"/>
              <a:buChar char="l"/>
            </a:pPr>
            <a:r>
              <a:rPr lang="zh-CN" altLang="zh-CN" dirty="0"/>
              <a:t>深度学习网络框架：</a:t>
            </a:r>
            <a:r>
              <a:rPr lang="en-US" altLang="zh-CN" dirty="0" err="1"/>
              <a:t>Pytorch</a:t>
            </a:r>
            <a:r>
              <a:rPr lang="en-US" altLang="zh-CN" dirty="0"/>
              <a:t> 1.4.0</a:t>
            </a:r>
            <a:endParaRPr lang="zh-CN" altLang="zh-CN" dirty="0"/>
          </a:p>
          <a:p>
            <a:pPr marL="342900" indent="-342900" algn="just">
              <a:lnSpc>
                <a:spcPct val="130000"/>
              </a:lnSpc>
              <a:spcBef>
                <a:spcPts val="600"/>
              </a:spcBef>
              <a:spcAft>
                <a:spcPts val="600"/>
              </a:spcAft>
              <a:buClr>
                <a:schemeClr val="tx2"/>
              </a:buClr>
              <a:buFont typeface="Wingdings" panose="05000000000000000000" pitchFamily="2" charset="2"/>
              <a:buChar char="p"/>
            </a:pPr>
            <a:endParaRPr lang="en-US" altLang="zh-CN" dirty="0"/>
          </a:p>
          <a:p>
            <a:pPr marL="0" marR="0" lvl="0" indent="0" algn="just" defTabSz="914400" rtl="0" eaLnBrk="1" fontAlgn="auto" latinLnBrk="0" hangingPunct="1">
              <a:lnSpc>
                <a:spcPct val="125000"/>
              </a:lnSpc>
              <a:spcBef>
                <a:spcPts val="0"/>
              </a:spcBef>
              <a:spcAft>
                <a:spcPts val="0"/>
              </a:spcAft>
              <a:buClrTx/>
              <a:buSzTx/>
              <a:buFont typeface="Arial" panose="0208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cs typeface="+mn-cs"/>
              <a:sym typeface="+mn-lt"/>
            </a:endParaRPr>
          </a:p>
        </p:txBody>
      </p:sp>
      <p:sp>
        <p:nvSpPr>
          <p:cNvPr id="13" name="文本占位符 5"/>
          <p:cNvSpPr txBox="1"/>
          <p:nvPr/>
        </p:nvSpPr>
        <p:spPr>
          <a:xfrm>
            <a:off x="6910390" y="2237802"/>
            <a:ext cx="3768032" cy="3541896"/>
          </a:xfrm>
          <a:prstGeom prst="rect">
            <a:avLst/>
          </a:prstGeom>
          <a:solidFill>
            <a:srgbClr val="FFFFFF"/>
          </a:solidFill>
          <a:ln w="28575">
            <a:solidFill>
              <a:schemeClr val="accent4"/>
            </a:solidFill>
          </a:ln>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80604020202020204" pitchFamily="34" charset="0"/>
              <a:buNone/>
              <a:defRPr sz="20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600"/>
              </a:spcBef>
              <a:spcAft>
                <a:spcPts val="600"/>
              </a:spcAft>
              <a:buClr>
                <a:srgbClr val="A13F0B"/>
              </a:buClr>
              <a:buFont typeface="Wingdings" panose="05000000000000000000" pitchFamily="2" charset="2"/>
              <a:buChar char="l"/>
              <a:defRPr/>
            </a:pPr>
            <a:r>
              <a:rPr lang="en-US" altLang="zh-CN" sz="1700" dirty="0">
                <a:sym typeface="+mn-lt"/>
              </a:rPr>
              <a:t>CPU</a:t>
            </a:r>
            <a:r>
              <a:rPr lang="zh-CN" altLang="en-US" sz="1700" dirty="0">
                <a:sym typeface="+mn-lt"/>
              </a:rPr>
              <a:t>：</a:t>
            </a:r>
            <a:r>
              <a:rPr lang="en-US" altLang="zh-CN" sz="1700" dirty="0"/>
              <a:t>Intel(R) Xeon(R) CPU E5-2650 v4 @ 2.20GHz</a:t>
            </a:r>
          </a:p>
          <a:p>
            <a:pPr marL="285750" indent="-285750">
              <a:lnSpc>
                <a:spcPct val="120000"/>
              </a:lnSpc>
              <a:spcBef>
                <a:spcPts val="600"/>
              </a:spcBef>
              <a:spcAft>
                <a:spcPts val="600"/>
              </a:spcAft>
              <a:buClr>
                <a:srgbClr val="A13F0B"/>
              </a:buClr>
              <a:buFont typeface="Wingdings" panose="05000000000000000000" pitchFamily="2" charset="2"/>
              <a:buChar char="l"/>
              <a:defRPr/>
            </a:pPr>
            <a:r>
              <a:rPr lang="en-US" altLang="zh-CN" sz="1700" dirty="0"/>
              <a:t>GPU</a:t>
            </a:r>
            <a:r>
              <a:rPr lang="zh-CN" altLang="zh-CN" sz="1700" dirty="0"/>
              <a:t>：</a:t>
            </a:r>
            <a:r>
              <a:rPr lang="en-US" altLang="zh-CN" sz="1700" dirty="0"/>
              <a:t>GeForce RTX 2080 </a:t>
            </a:r>
            <a:r>
              <a:rPr lang="en-US" altLang="zh-CN" sz="1700" dirty="0" err="1"/>
              <a:t>Ti</a:t>
            </a:r>
            <a:r>
              <a:rPr lang="en-US" altLang="zh-CN" sz="1700" dirty="0"/>
              <a:t> </a:t>
            </a:r>
          </a:p>
          <a:p>
            <a:pPr marL="285750" indent="-285750">
              <a:lnSpc>
                <a:spcPct val="120000"/>
              </a:lnSpc>
              <a:spcBef>
                <a:spcPts val="600"/>
              </a:spcBef>
              <a:spcAft>
                <a:spcPts val="600"/>
              </a:spcAft>
              <a:buClr>
                <a:srgbClr val="A13F0B"/>
              </a:buClr>
              <a:buFont typeface="Wingdings" panose="05000000000000000000" pitchFamily="2" charset="2"/>
              <a:buChar char="l"/>
              <a:defRPr/>
            </a:pPr>
            <a:r>
              <a:rPr lang="zh-CN" altLang="zh-CN" sz="1700" dirty="0"/>
              <a:t>内存：</a:t>
            </a:r>
            <a:r>
              <a:rPr lang="en-US" altLang="zh-CN" sz="1700" dirty="0"/>
              <a:t>125GB</a:t>
            </a:r>
            <a:endParaRPr lang="zh-CN" altLang="zh-CN" sz="1700" dirty="0"/>
          </a:p>
          <a:p>
            <a:pPr marL="342900" marR="0" lvl="0" indent="-342900" algn="l" defTabSz="914400" rtl="0" eaLnBrk="1" fontAlgn="auto" latinLnBrk="0" hangingPunct="1">
              <a:lnSpc>
                <a:spcPct val="125000"/>
              </a:lnSpc>
              <a:spcBef>
                <a:spcPts val="0"/>
              </a:spcBef>
              <a:spcAft>
                <a:spcPts val="0"/>
              </a:spcAft>
              <a:buClr>
                <a:srgbClr val="A13F0B"/>
              </a:buClr>
              <a:buSzTx/>
              <a:buFont typeface="Wingdings" panose="05000000000000000000" pitchFamily="2" charset="2"/>
              <a:buChar char="l"/>
              <a:defRPr/>
            </a:pPr>
            <a:endParaRPr kumimoji="0" lang="zh-CN" altLang="en-US" sz="2000" b="0" i="0" u="none" strike="noStrike" kern="1200" cap="none" spc="0" normalizeH="0" baseline="0" noProof="0" dirty="0">
              <a:ln>
                <a:noFill/>
              </a:ln>
              <a:solidFill>
                <a:srgbClr val="A13F0B"/>
              </a:solidFill>
              <a:effectLst/>
              <a:uLnTx/>
              <a:uFillTx/>
              <a:latin typeface="微软雅黑 Light" panose="020B0502040204020203" pitchFamily="34" charset="-122"/>
              <a:ea typeface="微软雅黑 Light" panose="020B0502040204020203" pitchFamily="34" charset="-122"/>
              <a:cs typeface="+mn-cs"/>
              <a:sym typeface="+mn-lt"/>
            </a:endParaRPr>
          </a:p>
          <a:p>
            <a:pPr marL="0" marR="0" lvl="0" indent="0" algn="l" defTabSz="914400" rtl="0" eaLnBrk="1" fontAlgn="auto" latinLnBrk="0" hangingPunct="1">
              <a:lnSpc>
                <a:spcPct val="125000"/>
              </a:lnSpc>
              <a:spcBef>
                <a:spcPts val="0"/>
              </a:spcBef>
              <a:spcAft>
                <a:spcPts val="0"/>
              </a:spcAft>
              <a:buClrTx/>
              <a:buSzTx/>
              <a:buFont typeface="Arial" panose="0208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mn-lt"/>
            </a:endParaRPr>
          </a:p>
          <a:p>
            <a:pPr marL="0" marR="0" lvl="0" indent="0" algn="l" defTabSz="914400" rtl="0" eaLnBrk="1" fontAlgn="auto" latinLnBrk="0" hangingPunct="1">
              <a:lnSpc>
                <a:spcPct val="125000"/>
              </a:lnSpc>
              <a:spcBef>
                <a:spcPts val="0"/>
              </a:spcBef>
              <a:spcAft>
                <a:spcPts val="0"/>
              </a:spcAft>
              <a:buClrTx/>
              <a:buSzTx/>
              <a:buFont typeface="Arial" panose="0208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Arial" panose="020B0604020202090204"/>
              <a:ea typeface="微软雅黑 Light" panose="020B0502040204020203" pitchFamily="34" charset="-122"/>
              <a:cs typeface="+mn-cs"/>
              <a:sym typeface="+mn-lt"/>
            </a:endParaRPr>
          </a:p>
        </p:txBody>
      </p:sp>
      <p:sp>
        <p:nvSpPr>
          <p:cNvPr id="14" name="文本占位符 6"/>
          <p:cNvSpPr txBox="1"/>
          <p:nvPr/>
        </p:nvSpPr>
        <p:spPr>
          <a:xfrm>
            <a:off x="1513578" y="1372467"/>
            <a:ext cx="3768032" cy="865335"/>
          </a:xfrm>
          <a:prstGeom prst="rect">
            <a:avLst/>
          </a:prstGeom>
          <a:solidFill>
            <a:schemeClr val="accent1"/>
          </a:solidFill>
          <a:ln w="28575">
            <a:solidFill>
              <a:schemeClr val="accent1"/>
            </a:solidFill>
          </a:ln>
          <a:effectLst/>
        </p:spPr>
        <p:txBody>
          <a:bodyPr vert="horz" lIns="91440" tIns="45720" rIns="91440" bIns="45720" rtlCol="0" anchor="ctr">
            <a:normAutofit/>
          </a:bodyPr>
          <a:lstStyle>
            <a:lvl1pPr marL="0" indent="0" algn="ctr" defTabSz="914400" rtl="0" eaLnBrk="1" latinLnBrk="0" hangingPunct="1">
              <a:lnSpc>
                <a:spcPct val="125000"/>
              </a:lnSpc>
              <a:spcBef>
                <a:spcPts val="0"/>
              </a:spcBef>
              <a:buFont typeface="Arial" panose="02080604020202020204" pitchFamily="34" charset="0"/>
              <a:buNone/>
              <a:defRPr sz="2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80604020202020204" pitchFamily="34" charset="0"/>
              <a:buNone/>
              <a:defRPr/>
            </a:pPr>
            <a:r>
              <a:rPr lang="zh-CN" altLang="en-US" dirty="0">
                <a:solidFill>
                  <a:srgbClr val="FFFFFF"/>
                </a:solidFill>
                <a:latin typeface="Arial" panose="020B0604020202090204"/>
                <a:ea typeface="微软雅黑" panose="020B0503020204020204" charset="-122"/>
                <a:sym typeface="+mn-lt"/>
              </a:rPr>
              <a:t>软件环境</a:t>
            </a:r>
            <a:endParaRPr kumimoji="0" lang="zh-CN" altLang="en-US" sz="28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sym typeface="+mn-lt"/>
            </a:endParaRPr>
          </a:p>
        </p:txBody>
      </p:sp>
      <p:sp>
        <p:nvSpPr>
          <p:cNvPr id="15" name="文本占位符 7"/>
          <p:cNvSpPr txBox="1"/>
          <p:nvPr/>
        </p:nvSpPr>
        <p:spPr>
          <a:xfrm>
            <a:off x="6910390" y="1372467"/>
            <a:ext cx="3768032" cy="865335"/>
          </a:xfrm>
          <a:prstGeom prst="rect">
            <a:avLst/>
          </a:prstGeom>
          <a:solidFill>
            <a:schemeClr val="accent4"/>
          </a:solidFill>
          <a:ln w="28575">
            <a:solidFill>
              <a:schemeClr val="accent4"/>
            </a:solidFill>
          </a:ln>
          <a:effectLst/>
        </p:spPr>
        <p:txBody>
          <a:bodyPr vert="horz" lIns="91440" tIns="45720" rIns="91440" bIns="45720" rtlCol="0" anchor="ctr">
            <a:normAutofit/>
          </a:bodyPr>
          <a:lstStyle>
            <a:lvl1pPr marL="0" indent="0" algn="ctr" defTabSz="914400" rtl="0" eaLnBrk="1" latinLnBrk="0" hangingPunct="1">
              <a:lnSpc>
                <a:spcPct val="125000"/>
              </a:lnSpc>
              <a:spcBef>
                <a:spcPts val="0"/>
              </a:spcBef>
              <a:buFont typeface="Arial" panose="02080604020202020204" pitchFamily="34" charset="0"/>
              <a:buNone/>
              <a:defRPr sz="2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80604020202020204" pitchFamily="34" charset="0"/>
              <a:buNone/>
              <a:defRPr/>
            </a:pPr>
            <a:r>
              <a:rPr lang="zh-CN" altLang="en-US" dirty="0">
                <a:solidFill>
                  <a:srgbClr val="FFFFFF"/>
                </a:solidFill>
                <a:latin typeface="Arial" panose="020B0604020202090204"/>
                <a:ea typeface="微软雅黑" panose="020B0503020204020204" charset="-122"/>
                <a:sym typeface="+mn-lt"/>
              </a:rPr>
              <a:t>硬件环境</a:t>
            </a:r>
            <a:endParaRPr kumimoji="0" lang="zh-CN" altLang="en-US" sz="2800" b="1" i="0" u="none" strike="noStrike" kern="1200" cap="none" spc="0" normalizeH="0" baseline="0" noProof="0" dirty="0">
              <a:ln>
                <a:noFill/>
              </a:ln>
              <a:solidFill>
                <a:srgbClr val="FFFFFF"/>
              </a:solidFill>
              <a:effectLst/>
              <a:uLnTx/>
              <a:uFillTx/>
              <a:latin typeface="Arial" panose="020B0604020202090204"/>
              <a:ea typeface="微软雅黑" panose="020B0503020204020204" charset="-122"/>
              <a:cs typeface="+mn-cs"/>
              <a:sym typeface="+mn-lt"/>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271139" y="1028700"/>
            <a:ext cx="3114955" cy="1259572"/>
            <a:chOff x="5576876" y="540040"/>
            <a:chExt cx="3114955" cy="1259572"/>
          </a:xfrm>
        </p:grpSpPr>
        <p:sp>
          <p:nvSpPr>
            <p:cNvPr id="29" name="文本框 28"/>
            <p:cNvSpPr txBox="1"/>
            <p:nvPr/>
          </p:nvSpPr>
          <p:spPr>
            <a:xfrm>
              <a:off x="5576876" y="54004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01</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10" name="文本框 9"/>
            <p:cNvSpPr txBox="1"/>
            <p:nvPr/>
          </p:nvSpPr>
          <p:spPr>
            <a:xfrm>
              <a:off x="5576876" y="97736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rPr>
                <a:t>课题背景</a:t>
              </a:r>
            </a:p>
          </p:txBody>
        </p:sp>
        <p:sp>
          <p:nvSpPr>
            <p:cNvPr id="11" name="文本框 10"/>
            <p:cNvSpPr txBox="1"/>
            <p:nvPr/>
          </p:nvSpPr>
          <p:spPr>
            <a:xfrm>
              <a:off x="5576876" y="1461058"/>
              <a:ext cx="3114955"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rPr>
                <a:t>Background of the Project</a:t>
              </a: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endParaRPr>
            </a:p>
          </p:txBody>
        </p:sp>
      </p:grpSp>
      <p:grpSp>
        <p:nvGrpSpPr>
          <p:cNvPr id="35" name="组合 34"/>
          <p:cNvGrpSpPr/>
          <p:nvPr/>
        </p:nvGrpSpPr>
        <p:grpSpPr>
          <a:xfrm>
            <a:off x="8398684" y="1028700"/>
            <a:ext cx="3401893" cy="1259572"/>
            <a:chOff x="8704421" y="540040"/>
            <a:chExt cx="3401893" cy="1259572"/>
          </a:xfrm>
        </p:grpSpPr>
        <p:sp>
          <p:nvSpPr>
            <p:cNvPr id="30" name="文本框 29"/>
            <p:cNvSpPr txBox="1"/>
            <p:nvPr/>
          </p:nvSpPr>
          <p:spPr>
            <a:xfrm>
              <a:off x="8704421" y="54004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02</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14" name="文本框 13"/>
            <p:cNvSpPr txBox="1"/>
            <p:nvPr/>
          </p:nvSpPr>
          <p:spPr>
            <a:xfrm>
              <a:off x="8704421" y="97736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rPr>
                <a:t>算法介绍</a:t>
              </a:r>
            </a:p>
          </p:txBody>
        </p:sp>
        <p:sp>
          <p:nvSpPr>
            <p:cNvPr id="15" name="文本框 14"/>
            <p:cNvSpPr txBox="1"/>
            <p:nvPr/>
          </p:nvSpPr>
          <p:spPr>
            <a:xfrm>
              <a:off x="8704421" y="1461058"/>
              <a:ext cx="3401893" cy="338554"/>
            </a:xfrm>
            <a:prstGeom prst="rect">
              <a:avLst/>
            </a:prstGeom>
            <a:noFill/>
          </p:spPr>
          <p:txBody>
            <a:bodyPr wrap="none" rtlCol="0">
              <a:spAutoFit/>
            </a:bodyPr>
            <a:lstStyle/>
            <a:p>
              <a:pPr lvl="0" eaLnBrk="0" fontAlgn="base" hangingPunct="0">
                <a:spcBef>
                  <a:spcPct val="0"/>
                </a:spcBef>
                <a:spcAft>
                  <a:spcPct val="0"/>
                </a:spcAft>
                <a:defRPr/>
              </a:pPr>
              <a:r>
                <a:rPr lang="en-US" altLang="zh-CN" sz="1600" spc="100" dirty="0">
                  <a:solidFill>
                    <a:prstClr val="white">
                      <a:lumMod val="75000"/>
                    </a:prstClr>
                  </a:solidFill>
                  <a:latin typeface="Century Gothic" panose="020B0502020202020204" pitchFamily="34" charset="0"/>
                  <a:ea typeface="微软雅黑" panose="020B0503020204020204" charset="-122"/>
                </a:rPr>
                <a:t>Introduction of the algorithm</a:t>
              </a: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endParaRPr>
            </a:p>
          </p:txBody>
        </p:sp>
      </p:grpSp>
      <p:grpSp>
        <p:nvGrpSpPr>
          <p:cNvPr id="37" name="组合 36"/>
          <p:cNvGrpSpPr/>
          <p:nvPr/>
        </p:nvGrpSpPr>
        <p:grpSpPr>
          <a:xfrm>
            <a:off x="5271139" y="2719407"/>
            <a:ext cx="3071675" cy="1229030"/>
            <a:chOff x="5576876" y="2230747"/>
            <a:chExt cx="3071675" cy="1229030"/>
          </a:xfrm>
        </p:grpSpPr>
        <p:sp>
          <p:nvSpPr>
            <p:cNvPr id="31" name="文本框 30"/>
            <p:cNvSpPr txBox="1"/>
            <p:nvPr/>
          </p:nvSpPr>
          <p:spPr>
            <a:xfrm>
              <a:off x="5576876" y="2230747"/>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03</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17" name="文本框 16"/>
            <p:cNvSpPr txBox="1"/>
            <p:nvPr/>
          </p:nvSpPr>
          <p:spPr>
            <a:xfrm>
              <a:off x="5576876" y="2637526"/>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rPr>
                <a:t>实验流程</a:t>
              </a:r>
            </a:p>
          </p:txBody>
        </p:sp>
        <p:sp>
          <p:nvSpPr>
            <p:cNvPr id="18" name="文本框 17"/>
            <p:cNvSpPr txBox="1"/>
            <p:nvPr/>
          </p:nvSpPr>
          <p:spPr>
            <a:xfrm>
              <a:off x="5576876" y="3121223"/>
              <a:ext cx="3071675" cy="338554"/>
            </a:xfrm>
            <a:prstGeom prst="rect">
              <a:avLst/>
            </a:prstGeom>
            <a:noFill/>
          </p:spPr>
          <p:txBody>
            <a:bodyPr wrap="none" rtlCol="0">
              <a:spAutoFit/>
            </a:bodyPr>
            <a:lstStyle/>
            <a:p>
              <a:pPr lvl="0" eaLnBrk="0" fontAlgn="base" hangingPunct="0">
                <a:spcBef>
                  <a:spcPct val="0"/>
                </a:spcBef>
                <a:spcAft>
                  <a:spcPct val="0"/>
                </a:spcAft>
                <a:defRPr/>
              </a:pPr>
              <a:r>
                <a:rPr lang="en-US" altLang="zh-CN" sz="1600" spc="100" dirty="0">
                  <a:solidFill>
                    <a:prstClr val="white">
                      <a:lumMod val="75000"/>
                    </a:prstClr>
                  </a:solidFill>
                  <a:latin typeface="Century Gothic" panose="020B0502020202020204" pitchFamily="34" charset="0"/>
                  <a:ea typeface="微软雅黑" panose="020B0503020204020204" charset="-122"/>
                </a:rPr>
                <a:t>Process of the experiment</a:t>
              </a: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endParaRPr>
            </a:p>
          </p:txBody>
        </p:sp>
      </p:grpSp>
      <p:grpSp>
        <p:nvGrpSpPr>
          <p:cNvPr id="36" name="组合 35"/>
          <p:cNvGrpSpPr/>
          <p:nvPr/>
        </p:nvGrpSpPr>
        <p:grpSpPr>
          <a:xfrm>
            <a:off x="8398684" y="2719407"/>
            <a:ext cx="2887329" cy="1229030"/>
            <a:chOff x="8704421" y="2230747"/>
            <a:chExt cx="2887329" cy="1229030"/>
          </a:xfrm>
        </p:grpSpPr>
        <p:sp>
          <p:nvSpPr>
            <p:cNvPr id="32" name="文本框 31"/>
            <p:cNvSpPr txBox="1"/>
            <p:nvPr/>
          </p:nvSpPr>
          <p:spPr>
            <a:xfrm>
              <a:off x="8704421" y="2230747"/>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04</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20" name="文本框 19"/>
            <p:cNvSpPr txBox="1"/>
            <p:nvPr/>
          </p:nvSpPr>
          <p:spPr>
            <a:xfrm>
              <a:off x="8704421" y="2637526"/>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800" b="1" spc="300" dirty="0">
                  <a:solidFill>
                    <a:prstClr val="black"/>
                  </a:solidFill>
                  <a:latin typeface="微软雅黑" panose="020B0503020204020204" charset="-122"/>
                  <a:ea typeface="微软雅黑" panose="020B0503020204020204" charset="-122"/>
                </a:rPr>
                <a:t>实验结果</a:t>
              </a:r>
              <a:endParaRPr kumimoji="0" lang="zh-CN" altLang="en-US" sz="2800" b="1"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1" name="文本框 20"/>
            <p:cNvSpPr txBox="1"/>
            <p:nvPr/>
          </p:nvSpPr>
          <p:spPr>
            <a:xfrm>
              <a:off x="8704421" y="3121223"/>
              <a:ext cx="2887329" cy="338554"/>
            </a:xfrm>
            <a:prstGeom prst="rect">
              <a:avLst/>
            </a:prstGeom>
            <a:noFill/>
          </p:spPr>
          <p:txBody>
            <a:bodyPr wrap="none" rtlCol="0">
              <a:spAutoFit/>
            </a:bodyPr>
            <a:lstStyle/>
            <a:p>
              <a:pPr lvl="0" eaLnBrk="0" fontAlgn="base" hangingPunct="0">
                <a:spcBef>
                  <a:spcPct val="0"/>
                </a:spcBef>
                <a:spcAft>
                  <a:spcPct val="0"/>
                </a:spcAft>
                <a:defRPr/>
              </a:pPr>
              <a:r>
                <a:rPr lang="en-US" altLang="zh-CN" sz="1600" spc="100" dirty="0">
                  <a:solidFill>
                    <a:prstClr val="white">
                      <a:lumMod val="75000"/>
                    </a:prstClr>
                  </a:solidFill>
                  <a:latin typeface="Century Gothic" panose="020B0502020202020204" pitchFamily="34" charset="0"/>
                  <a:ea typeface="微软雅黑" panose="020B0503020204020204" charset="-122"/>
                </a:rPr>
                <a:t>Result of the experiment</a:t>
              </a: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endParaRPr>
            </a:p>
          </p:txBody>
        </p:sp>
      </p:grpSp>
      <p:grpSp>
        <p:nvGrpSpPr>
          <p:cNvPr id="38" name="组合 37"/>
          <p:cNvGrpSpPr/>
          <p:nvPr/>
        </p:nvGrpSpPr>
        <p:grpSpPr>
          <a:xfrm>
            <a:off x="5271139" y="4366570"/>
            <a:ext cx="2887329" cy="1242032"/>
            <a:chOff x="5576876" y="3877910"/>
            <a:chExt cx="2887329" cy="1242032"/>
          </a:xfrm>
        </p:grpSpPr>
        <p:sp>
          <p:nvSpPr>
            <p:cNvPr id="33" name="文本框 32"/>
            <p:cNvSpPr txBox="1"/>
            <p:nvPr/>
          </p:nvSpPr>
          <p:spPr>
            <a:xfrm>
              <a:off x="5576876" y="387791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05</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23" name="文本框 22"/>
            <p:cNvSpPr txBox="1"/>
            <p:nvPr/>
          </p:nvSpPr>
          <p:spPr>
            <a:xfrm>
              <a:off x="5576876" y="429769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rPr>
                <a:t>总结反思</a:t>
              </a:r>
            </a:p>
          </p:txBody>
        </p:sp>
        <p:sp>
          <p:nvSpPr>
            <p:cNvPr id="24" name="文本框 23"/>
            <p:cNvSpPr txBox="1"/>
            <p:nvPr/>
          </p:nvSpPr>
          <p:spPr>
            <a:xfrm>
              <a:off x="5576876" y="4781388"/>
              <a:ext cx="2887329" cy="338554"/>
            </a:xfrm>
            <a:prstGeom prst="rect">
              <a:avLst/>
            </a:prstGeom>
            <a:noFill/>
          </p:spPr>
          <p:txBody>
            <a:bodyPr wrap="none" rtlCol="0">
              <a:spAutoFit/>
            </a:bodyPr>
            <a:lstStyle/>
            <a:p>
              <a:pPr lvl="0" eaLnBrk="0" fontAlgn="base" hangingPunct="0">
                <a:spcBef>
                  <a:spcPct val="0"/>
                </a:spcBef>
                <a:spcAft>
                  <a:spcPct val="0"/>
                </a:spcAft>
                <a:defRPr/>
              </a:pPr>
              <a:r>
                <a:rPr lang="en-US" altLang="zh-CN" sz="1600" spc="100" dirty="0">
                  <a:solidFill>
                    <a:prstClr val="white">
                      <a:lumMod val="75000"/>
                    </a:prstClr>
                  </a:solidFill>
                  <a:latin typeface="Century Gothic" panose="020B0502020202020204" pitchFamily="34" charset="0"/>
                  <a:ea typeface="微软雅黑" panose="020B0503020204020204" charset="-122"/>
                </a:rPr>
                <a:t>Reflection and Summary</a:t>
              </a: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endParaRPr>
            </a:p>
          </p:txBody>
        </p:sp>
      </p:grpSp>
      <p:grpSp>
        <p:nvGrpSpPr>
          <p:cNvPr id="5" name="组合 4"/>
          <p:cNvGrpSpPr/>
          <p:nvPr/>
        </p:nvGrpSpPr>
        <p:grpSpPr>
          <a:xfrm>
            <a:off x="10467218" y="5849866"/>
            <a:ext cx="1052654" cy="108000"/>
            <a:chOff x="10467218" y="6126091"/>
            <a:chExt cx="1052654" cy="108000"/>
          </a:xfrm>
          <a:solidFill>
            <a:schemeClr val="accent1"/>
          </a:solidFill>
        </p:grpSpPr>
        <p:sp>
          <p:nvSpPr>
            <p:cNvPr id="3" name="椭圆 2"/>
            <p:cNvSpPr/>
            <p:nvPr/>
          </p:nvSpPr>
          <p:spPr>
            <a:xfrm>
              <a:off x="1046721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2" name="椭圆 91"/>
            <p:cNvSpPr/>
            <p:nvPr/>
          </p:nvSpPr>
          <p:spPr>
            <a:xfrm>
              <a:off x="10703381"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3" name="椭圆 92"/>
            <p:cNvSpPr/>
            <p:nvPr/>
          </p:nvSpPr>
          <p:spPr>
            <a:xfrm>
              <a:off x="10939545"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4" name="椭圆 93"/>
            <p:cNvSpPr/>
            <p:nvPr/>
          </p:nvSpPr>
          <p:spPr>
            <a:xfrm>
              <a:off x="1117570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5" name="椭圆 94"/>
            <p:cNvSpPr/>
            <p:nvPr/>
          </p:nvSpPr>
          <p:spPr>
            <a:xfrm>
              <a:off x="11411872"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实验流程</a:t>
            </a: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32860" y="1404794"/>
            <a:ext cx="3807349" cy="505588"/>
          </a:xfrm>
          <a:prstGeom prst="rect">
            <a:avLst/>
          </a:prstGeom>
          <a:noFill/>
        </p:spPr>
        <p:txBody>
          <a:bodyPr wrap="square" lIns="0" tIns="0" rIns="0" bIns="0" rtlCol="0">
            <a:spAutoFit/>
          </a:bodyPr>
          <a:lstStyle/>
          <a:p>
            <a:pPr>
              <a:lnSpc>
                <a:spcPct val="130000"/>
              </a:lnSpc>
            </a:pPr>
            <a:r>
              <a:rPr lang="en-US" altLang="zh-CN" sz="2800" b="1" spc="300" dirty="0">
                <a:solidFill>
                  <a:schemeClr val="accent1"/>
                </a:solidFill>
                <a:latin typeface="微软雅黑" panose="020B0503020204020204" charset="-122"/>
                <a:ea typeface="微软雅黑" panose="020B0503020204020204" charset="-122"/>
              </a:rPr>
              <a:t>VOC0712</a:t>
            </a:r>
            <a:r>
              <a:rPr lang="zh-CN" altLang="en-US" sz="2800" b="1" spc="300" dirty="0">
                <a:solidFill>
                  <a:schemeClr val="accent1"/>
                </a:solidFill>
                <a:latin typeface="微软雅黑" panose="020B0503020204020204" charset="-122"/>
                <a:ea typeface="微软雅黑" panose="020B0503020204020204" charset="-122"/>
              </a:rPr>
              <a:t>数据集</a:t>
            </a:r>
          </a:p>
        </p:txBody>
      </p:sp>
      <p:sp>
        <p:nvSpPr>
          <p:cNvPr id="6" name="文本框 5"/>
          <p:cNvSpPr txBox="1"/>
          <p:nvPr/>
        </p:nvSpPr>
        <p:spPr>
          <a:xfrm>
            <a:off x="1332860" y="2199611"/>
            <a:ext cx="3927929" cy="761234"/>
          </a:xfrm>
          <a:prstGeom prst="rect">
            <a:avLst/>
          </a:prstGeom>
          <a:noFill/>
        </p:spPr>
        <p:txBody>
          <a:bodyPr wrap="square" lIns="0" tIns="0" rIns="0" bIns="0" rtlCol="0">
            <a:spAutoFit/>
          </a:bodyPr>
          <a:lstStyle/>
          <a:p>
            <a:pPr>
              <a:lnSpc>
                <a:spcPct val="130000"/>
              </a:lnSpc>
            </a:pPr>
            <a:r>
              <a:rPr lang="zh-CN" altLang="en-US" sz="2000" spc="300" dirty="0">
                <a:solidFill>
                  <a:schemeClr val="tx1">
                    <a:lumMod val="85000"/>
                    <a:lumOff val="15000"/>
                  </a:schemeClr>
                </a:solidFill>
              </a:rPr>
              <a:t>训练集：</a:t>
            </a:r>
            <a:r>
              <a:rPr lang="en-US" altLang="zh-CN" sz="2000" spc="300" dirty="0">
                <a:solidFill>
                  <a:schemeClr val="tx1">
                    <a:lumMod val="85000"/>
                    <a:lumOff val="15000"/>
                  </a:schemeClr>
                </a:solidFill>
              </a:rPr>
              <a:t>22136</a:t>
            </a:r>
          </a:p>
          <a:p>
            <a:pPr>
              <a:lnSpc>
                <a:spcPct val="130000"/>
              </a:lnSpc>
            </a:pPr>
            <a:r>
              <a:rPr lang="zh-CN" altLang="en-US" sz="2000" spc="300" dirty="0">
                <a:solidFill>
                  <a:schemeClr val="tx1">
                    <a:lumMod val="85000"/>
                    <a:lumOff val="15000"/>
                  </a:schemeClr>
                </a:solidFill>
              </a:rPr>
              <a:t>测试集：</a:t>
            </a:r>
            <a:r>
              <a:rPr lang="en-US" altLang="zh-CN" sz="2000" spc="300" dirty="0">
                <a:solidFill>
                  <a:schemeClr val="tx1">
                    <a:lumMod val="85000"/>
                    <a:lumOff val="15000"/>
                  </a:schemeClr>
                </a:solidFill>
              </a:rPr>
              <a:t>4952</a:t>
            </a:r>
            <a:endParaRPr lang="zh-CN" altLang="en-US" sz="2000" spc="300" dirty="0">
              <a:solidFill>
                <a:schemeClr val="tx1">
                  <a:lumMod val="85000"/>
                  <a:lumOff val="15000"/>
                </a:schemeClr>
              </a:solidFill>
            </a:endParaRPr>
          </a:p>
        </p:txBody>
      </p:sp>
      <p:cxnSp>
        <p:nvCxnSpPr>
          <p:cNvPr id="7" name="直接连接符 6"/>
          <p:cNvCxnSpPr/>
          <p:nvPr/>
        </p:nvCxnSpPr>
        <p:spPr>
          <a:xfrm>
            <a:off x="1332860" y="1977655"/>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5850386" y="1160147"/>
            <a:ext cx="5583893" cy="1637127"/>
          </a:xfrm>
          <a:prstGeom prst="rect">
            <a:avLst/>
          </a:prstGeom>
        </p:spPr>
      </p:pic>
      <p:pic>
        <p:nvPicPr>
          <p:cNvPr id="13" name="图片 12"/>
          <p:cNvPicPr>
            <a:picLocks noChangeAspect="1"/>
          </p:cNvPicPr>
          <p:nvPr/>
        </p:nvPicPr>
        <p:blipFill>
          <a:blip r:embed="rId4"/>
          <a:stretch>
            <a:fillRect/>
          </a:stretch>
        </p:blipFill>
        <p:spPr>
          <a:xfrm>
            <a:off x="7462888" y="2930633"/>
            <a:ext cx="1990980" cy="3028387"/>
          </a:xfrm>
          <a:prstGeom prst="rect">
            <a:avLst/>
          </a:prstGeom>
        </p:spPr>
      </p:pic>
      <p:sp>
        <p:nvSpPr>
          <p:cNvPr id="14" name="文本框 13"/>
          <p:cNvSpPr txBox="1"/>
          <p:nvPr/>
        </p:nvSpPr>
        <p:spPr>
          <a:xfrm>
            <a:off x="1249998" y="3762079"/>
            <a:ext cx="3807349" cy="505588"/>
          </a:xfrm>
          <a:prstGeom prst="rect">
            <a:avLst/>
          </a:prstGeom>
          <a:noFill/>
        </p:spPr>
        <p:txBody>
          <a:bodyPr wrap="square" lIns="0" tIns="0" rIns="0" bIns="0" rtlCol="0">
            <a:spAutoFit/>
          </a:bodyPr>
          <a:lstStyle/>
          <a:p>
            <a:pPr>
              <a:lnSpc>
                <a:spcPct val="130000"/>
              </a:lnSpc>
            </a:pPr>
            <a:r>
              <a:rPr lang="en-US" altLang="zh-CN" sz="2800" b="1" spc="300" dirty="0">
                <a:solidFill>
                  <a:schemeClr val="accent1"/>
                </a:solidFill>
                <a:latin typeface="微软雅黑" panose="020B0503020204020204" charset="-122"/>
                <a:ea typeface="微软雅黑" panose="020B0503020204020204" charset="-122"/>
              </a:rPr>
              <a:t>COCO2017</a:t>
            </a:r>
            <a:r>
              <a:rPr lang="zh-CN" altLang="en-US" sz="2800" b="1" spc="300" dirty="0">
                <a:solidFill>
                  <a:schemeClr val="accent1"/>
                </a:solidFill>
                <a:latin typeface="微软雅黑" panose="020B0503020204020204" charset="-122"/>
                <a:ea typeface="微软雅黑" panose="020B0503020204020204" charset="-122"/>
              </a:rPr>
              <a:t>数据集</a:t>
            </a:r>
          </a:p>
        </p:txBody>
      </p:sp>
      <p:sp>
        <p:nvSpPr>
          <p:cNvPr id="15" name="文本框 14"/>
          <p:cNvSpPr txBox="1"/>
          <p:nvPr/>
        </p:nvSpPr>
        <p:spPr>
          <a:xfrm>
            <a:off x="1249998" y="4556896"/>
            <a:ext cx="3927929" cy="761234"/>
          </a:xfrm>
          <a:prstGeom prst="rect">
            <a:avLst/>
          </a:prstGeom>
          <a:noFill/>
        </p:spPr>
        <p:txBody>
          <a:bodyPr wrap="square" lIns="0" tIns="0" rIns="0" bIns="0" rtlCol="0">
            <a:spAutoFit/>
          </a:bodyPr>
          <a:lstStyle/>
          <a:p>
            <a:pPr>
              <a:lnSpc>
                <a:spcPct val="130000"/>
              </a:lnSpc>
            </a:pPr>
            <a:r>
              <a:rPr lang="zh-CN" altLang="en-US" sz="2000" spc="300" dirty="0">
                <a:solidFill>
                  <a:schemeClr val="tx1">
                    <a:lumMod val="85000"/>
                    <a:lumOff val="15000"/>
                  </a:schemeClr>
                </a:solidFill>
              </a:rPr>
              <a:t>训练集：</a:t>
            </a:r>
            <a:r>
              <a:rPr lang="en-US" altLang="zh-CN" sz="2000" spc="300" dirty="0">
                <a:solidFill>
                  <a:schemeClr val="tx1">
                    <a:lumMod val="85000"/>
                    <a:lumOff val="15000"/>
                  </a:schemeClr>
                </a:solidFill>
              </a:rPr>
              <a:t>118287</a:t>
            </a:r>
          </a:p>
          <a:p>
            <a:pPr>
              <a:lnSpc>
                <a:spcPct val="130000"/>
              </a:lnSpc>
            </a:pPr>
            <a:r>
              <a:rPr lang="zh-CN" altLang="en-US" sz="2000" spc="300" dirty="0">
                <a:solidFill>
                  <a:schemeClr val="tx1">
                    <a:lumMod val="85000"/>
                    <a:lumOff val="15000"/>
                  </a:schemeClr>
                </a:solidFill>
              </a:rPr>
              <a:t>测试集：</a:t>
            </a:r>
            <a:r>
              <a:rPr lang="en-US" altLang="zh-CN" sz="2000" spc="300" dirty="0">
                <a:solidFill>
                  <a:schemeClr val="tx1">
                    <a:lumMod val="85000"/>
                    <a:lumOff val="15000"/>
                  </a:schemeClr>
                </a:solidFill>
              </a:rPr>
              <a:t>5000</a:t>
            </a:r>
            <a:endParaRPr lang="zh-CN" altLang="en-US" sz="2000" spc="300" dirty="0">
              <a:solidFill>
                <a:schemeClr val="tx1">
                  <a:lumMod val="85000"/>
                  <a:lumOff val="15000"/>
                </a:schemeClr>
              </a:solidFill>
            </a:endParaRPr>
          </a:p>
        </p:txBody>
      </p:sp>
      <p:cxnSp>
        <p:nvCxnSpPr>
          <p:cNvPr id="16" name="直接连接符 15"/>
          <p:cNvCxnSpPr/>
          <p:nvPr/>
        </p:nvCxnSpPr>
        <p:spPr>
          <a:xfrm>
            <a:off x="1249998" y="433494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实验流程</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6373" t="12328" r="13847" b="11418"/>
          <a:stretch>
            <a:fillRect/>
          </a:stretch>
        </p:blipFill>
        <p:spPr>
          <a:xfrm>
            <a:off x="1551539" y="975218"/>
            <a:ext cx="2478924" cy="203164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2441" t="12126" r="19913" b="11418"/>
          <a:stretch>
            <a:fillRect/>
          </a:stretch>
        </p:blipFill>
        <p:spPr>
          <a:xfrm>
            <a:off x="5082026" y="983296"/>
            <a:ext cx="2027947" cy="2017273"/>
          </a:xfrm>
          <a:prstGeom prst="rect">
            <a:avLst/>
          </a:prstGeom>
        </p:spPr>
      </p:pic>
      <p:pic>
        <p:nvPicPr>
          <p:cNvPr id="17" name="图片 16"/>
          <p:cNvPicPr>
            <a:picLocks noChangeAspect="1"/>
          </p:cNvPicPr>
          <p:nvPr/>
        </p:nvPicPr>
        <p:blipFill rotWithShape="1">
          <a:blip r:embed="rId5">
            <a:extLst>
              <a:ext uri="{28A0092B-C50C-407E-A947-70E740481C1C}">
                <a14:useLocalDpi xmlns:a14="http://schemas.microsoft.com/office/drawing/2010/main" val="0"/>
              </a:ext>
            </a:extLst>
          </a:blip>
          <a:srcRect l="22290" t="12328" r="19761" b="11215"/>
          <a:stretch>
            <a:fillRect/>
          </a:stretch>
        </p:blipFill>
        <p:spPr>
          <a:xfrm>
            <a:off x="8161536" y="993858"/>
            <a:ext cx="2027947" cy="2006711"/>
          </a:xfrm>
          <a:prstGeom prst="rect">
            <a:avLst/>
          </a:prstGeom>
        </p:spPr>
      </p:pic>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l="16737" t="12126" r="14199" b="11013"/>
          <a:stretch>
            <a:fillRect/>
          </a:stretch>
        </p:blipFill>
        <p:spPr>
          <a:xfrm>
            <a:off x="8161537" y="3511385"/>
            <a:ext cx="2478924" cy="2069094"/>
          </a:xfrm>
          <a:prstGeom prst="rect">
            <a:avLst/>
          </a:prstGeom>
        </p:spPr>
      </p:pic>
      <p:pic>
        <p:nvPicPr>
          <p:cNvPr id="21" name="图片 20"/>
          <p:cNvPicPr>
            <a:picLocks noChangeAspect="1"/>
          </p:cNvPicPr>
          <p:nvPr/>
        </p:nvPicPr>
        <p:blipFill rotWithShape="1">
          <a:blip r:embed="rId7">
            <a:extLst>
              <a:ext uri="{28A0092B-C50C-407E-A947-70E740481C1C}">
                <a14:useLocalDpi xmlns:a14="http://schemas.microsoft.com/office/drawing/2010/main" val="0"/>
              </a:ext>
            </a:extLst>
          </a:blip>
          <a:srcRect l="16707" t="12244" r="14229" b="10895"/>
          <a:stretch>
            <a:fillRect/>
          </a:stretch>
        </p:blipFill>
        <p:spPr>
          <a:xfrm>
            <a:off x="1551539" y="3511386"/>
            <a:ext cx="2478924" cy="2069093"/>
          </a:xfrm>
          <a:prstGeom prst="rect">
            <a:avLst/>
          </a:prstGeom>
        </p:spPr>
      </p:pic>
      <p:pic>
        <p:nvPicPr>
          <p:cNvPr id="23" name="图片 22"/>
          <p:cNvPicPr>
            <a:picLocks noChangeAspect="1"/>
          </p:cNvPicPr>
          <p:nvPr/>
        </p:nvPicPr>
        <p:blipFill rotWithShape="1">
          <a:blip r:embed="rId8">
            <a:extLst>
              <a:ext uri="{28A0092B-C50C-407E-A947-70E740481C1C}">
                <a14:useLocalDpi xmlns:a14="http://schemas.microsoft.com/office/drawing/2010/main" val="0"/>
              </a:ext>
            </a:extLst>
          </a:blip>
          <a:srcRect l="16363" t="11913" r="14573" b="11226"/>
          <a:stretch>
            <a:fillRect/>
          </a:stretch>
        </p:blipFill>
        <p:spPr>
          <a:xfrm>
            <a:off x="4856538" y="3511385"/>
            <a:ext cx="2478924" cy="2069094"/>
          </a:xfrm>
          <a:prstGeom prst="rect">
            <a:avLst/>
          </a:prstGeom>
        </p:spPr>
      </p:pic>
      <p:sp>
        <p:nvSpPr>
          <p:cNvPr id="24" name="文本框 23"/>
          <p:cNvSpPr txBox="1"/>
          <p:nvPr/>
        </p:nvSpPr>
        <p:spPr>
          <a:xfrm>
            <a:off x="2467835" y="3091569"/>
            <a:ext cx="646331" cy="369332"/>
          </a:xfrm>
          <a:prstGeom prst="rect">
            <a:avLst/>
          </a:prstGeom>
          <a:noFill/>
        </p:spPr>
        <p:txBody>
          <a:bodyPr wrap="none" rtlCol="0">
            <a:spAutoFit/>
          </a:bodyPr>
          <a:lstStyle/>
          <a:p>
            <a:r>
              <a:rPr lang="zh-CN" altLang="en-US" dirty="0"/>
              <a:t>原图</a:t>
            </a:r>
          </a:p>
        </p:txBody>
      </p:sp>
      <p:sp>
        <p:nvSpPr>
          <p:cNvPr id="25" name="文本框 24"/>
          <p:cNvSpPr txBox="1"/>
          <p:nvPr/>
        </p:nvSpPr>
        <p:spPr>
          <a:xfrm>
            <a:off x="5542001" y="3091569"/>
            <a:ext cx="1107996" cy="369332"/>
          </a:xfrm>
          <a:prstGeom prst="rect">
            <a:avLst/>
          </a:prstGeom>
          <a:noFill/>
        </p:spPr>
        <p:txBody>
          <a:bodyPr wrap="none" rtlCol="0">
            <a:spAutoFit/>
          </a:bodyPr>
          <a:lstStyle/>
          <a:p>
            <a:r>
              <a:rPr lang="zh-CN" altLang="en-US" dirty="0"/>
              <a:t>固定尺寸</a:t>
            </a:r>
          </a:p>
        </p:txBody>
      </p:sp>
      <p:sp>
        <p:nvSpPr>
          <p:cNvPr id="26" name="文本框 25"/>
          <p:cNvSpPr txBox="1"/>
          <p:nvPr/>
        </p:nvSpPr>
        <p:spPr>
          <a:xfrm>
            <a:off x="8400557" y="3091569"/>
            <a:ext cx="1569660" cy="369332"/>
          </a:xfrm>
          <a:prstGeom prst="rect">
            <a:avLst/>
          </a:prstGeom>
          <a:noFill/>
        </p:spPr>
        <p:txBody>
          <a:bodyPr wrap="none" rtlCol="0">
            <a:spAutoFit/>
          </a:bodyPr>
          <a:lstStyle/>
          <a:p>
            <a:r>
              <a:rPr lang="zh-CN" altLang="en-US" dirty="0"/>
              <a:t>随机缩放平移</a:t>
            </a:r>
          </a:p>
        </p:txBody>
      </p:sp>
      <p:sp>
        <p:nvSpPr>
          <p:cNvPr id="27" name="文本框 26"/>
          <p:cNvSpPr txBox="1"/>
          <p:nvPr/>
        </p:nvSpPr>
        <p:spPr>
          <a:xfrm>
            <a:off x="2237002" y="5698116"/>
            <a:ext cx="1107996" cy="369332"/>
          </a:xfrm>
          <a:prstGeom prst="rect">
            <a:avLst/>
          </a:prstGeom>
          <a:noFill/>
        </p:spPr>
        <p:txBody>
          <a:bodyPr wrap="none" rtlCol="0">
            <a:spAutoFit/>
          </a:bodyPr>
          <a:lstStyle/>
          <a:p>
            <a:r>
              <a:rPr lang="zh-CN" altLang="en-US" dirty="0"/>
              <a:t>左右翻转</a:t>
            </a:r>
          </a:p>
        </p:txBody>
      </p:sp>
      <p:sp>
        <p:nvSpPr>
          <p:cNvPr id="28" name="文本框 27"/>
          <p:cNvSpPr txBox="1"/>
          <p:nvPr/>
        </p:nvSpPr>
        <p:spPr>
          <a:xfrm>
            <a:off x="5540117" y="5698116"/>
            <a:ext cx="1107996" cy="369332"/>
          </a:xfrm>
          <a:prstGeom prst="rect">
            <a:avLst/>
          </a:prstGeom>
          <a:noFill/>
        </p:spPr>
        <p:txBody>
          <a:bodyPr wrap="none" rtlCol="0">
            <a:spAutoFit/>
          </a:bodyPr>
          <a:lstStyle/>
          <a:p>
            <a:r>
              <a:rPr lang="zh-CN" altLang="en-US" dirty="0"/>
              <a:t>上下翻转</a:t>
            </a:r>
          </a:p>
        </p:txBody>
      </p:sp>
      <p:sp>
        <p:nvSpPr>
          <p:cNvPr id="29" name="文本框 28"/>
          <p:cNvSpPr txBox="1"/>
          <p:nvPr/>
        </p:nvSpPr>
        <p:spPr>
          <a:xfrm>
            <a:off x="8731585" y="5698116"/>
            <a:ext cx="1338828" cy="369332"/>
          </a:xfrm>
          <a:prstGeom prst="rect">
            <a:avLst/>
          </a:prstGeom>
          <a:noFill/>
        </p:spPr>
        <p:txBody>
          <a:bodyPr wrap="none" rtlCol="0">
            <a:spAutoFit/>
          </a:bodyPr>
          <a:lstStyle/>
          <a:p>
            <a:r>
              <a:rPr lang="zh-CN" altLang="en-US" dirty="0"/>
              <a:t>数据归一化</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536" r="12179" b="-24"/>
          <a:stretch>
            <a:fillRect/>
          </a:stretch>
        </p:blipFill>
        <p:spPr>
          <a:xfrm>
            <a:off x="6095998" y="1488828"/>
            <a:ext cx="5812931" cy="3880343"/>
          </a:xfrm>
          <a:prstGeom prst="rect">
            <a:avLst/>
          </a:prstGeom>
        </p:spPr>
      </p:pic>
      <p:sp>
        <p:nvSpPr>
          <p:cNvPr id="2" name="标题 1"/>
          <p:cNvSpPr>
            <a:spLocks noGrp="1"/>
          </p:cNvSpPr>
          <p:nvPr>
            <p:ph type="title"/>
          </p:nvPr>
        </p:nvSpPr>
        <p:spPr/>
        <p:txBody>
          <a:bodyPr/>
          <a:lstStyle/>
          <a:p>
            <a:r>
              <a:rPr lang="zh-CN" altLang="en-US" dirty="0"/>
              <a:t>实验流程</a:t>
            </a:r>
          </a:p>
        </p:txBody>
      </p:sp>
      <p:cxnSp>
        <p:nvCxnSpPr>
          <p:cNvPr id="19" name="直接连接符 18"/>
          <p:cNvCxnSpPr/>
          <p:nvPr/>
        </p:nvCxnSpPr>
        <p:spPr>
          <a:xfrm>
            <a:off x="6059840" y="1208252"/>
            <a:ext cx="0" cy="443641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41539" y="1111831"/>
            <a:ext cx="3994948"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1"/>
                </a:solidFill>
                <a:latin typeface="微软雅黑" panose="020B0503020204020204" charset="-122"/>
                <a:ea typeface="微软雅黑" panose="020B0503020204020204" charset="-122"/>
              </a:rPr>
              <a:t>残差网络 </a:t>
            </a:r>
            <a:r>
              <a:rPr lang="en-US" altLang="zh-CN" sz="2800" b="1" spc="300" dirty="0">
                <a:solidFill>
                  <a:schemeClr val="accent1"/>
                </a:solidFill>
                <a:latin typeface="微软雅黑" panose="020B0503020204020204" charset="-122"/>
                <a:ea typeface="微软雅黑" panose="020B0503020204020204" charset="-122"/>
              </a:rPr>
              <a:t>ResNet-50</a:t>
            </a:r>
            <a:endParaRPr lang="zh-CN" altLang="en-US" sz="2800" b="1" spc="300"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41538" y="1906648"/>
            <a:ext cx="5157923" cy="1161344"/>
          </a:xfrm>
          <a:prstGeom prst="rect">
            <a:avLst/>
          </a:prstGeom>
          <a:noFill/>
        </p:spPr>
        <p:txBody>
          <a:bodyPr wrap="square" lIns="0" tIns="0" rIns="0" bIns="0" rtlCol="0">
            <a:spAutoFit/>
          </a:bodyPr>
          <a:lstStyle/>
          <a:p>
            <a:pPr marL="457200" indent="-457200">
              <a:lnSpc>
                <a:spcPct val="130000"/>
              </a:lnSpc>
              <a:buFont typeface="Wingdings" panose="05000000000000000000" pitchFamily="2" charset="2"/>
              <a:buChar char="n"/>
            </a:pPr>
            <a:r>
              <a:rPr lang="zh-CN" altLang="en-US" sz="2000" spc="300" dirty="0">
                <a:solidFill>
                  <a:schemeClr val="tx1">
                    <a:lumMod val="85000"/>
                    <a:lumOff val="15000"/>
                  </a:schemeClr>
                </a:solidFill>
              </a:rPr>
              <a:t>对网络进行微调，冻结掉所有的</a:t>
            </a:r>
            <a:r>
              <a:rPr lang="en-US" altLang="zh-CN" sz="2000" spc="300" dirty="0">
                <a:solidFill>
                  <a:schemeClr val="tx1">
                    <a:lumMod val="85000"/>
                    <a:lumOff val="15000"/>
                  </a:schemeClr>
                </a:solidFill>
              </a:rPr>
              <a:t>BN</a:t>
            </a:r>
            <a:r>
              <a:rPr lang="zh-CN" altLang="en-US" sz="2000" spc="300" dirty="0">
                <a:solidFill>
                  <a:schemeClr val="tx1">
                    <a:lumMod val="85000"/>
                    <a:lumOff val="15000"/>
                  </a:schemeClr>
                </a:solidFill>
              </a:rPr>
              <a:t>层与第一层瓶颈层</a:t>
            </a:r>
            <a:endParaRPr lang="en-US" altLang="zh-CN" sz="2000" spc="300" dirty="0">
              <a:solidFill>
                <a:schemeClr val="tx1">
                  <a:lumMod val="85000"/>
                  <a:lumOff val="15000"/>
                </a:schemeClr>
              </a:solidFill>
            </a:endParaRPr>
          </a:p>
          <a:p>
            <a:pPr marL="457200" indent="-457200">
              <a:lnSpc>
                <a:spcPct val="130000"/>
              </a:lnSpc>
              <a:buFont typeface="Wingdings" panose="05000000000000000000" pitchFamily="2" charset="2"/>
              <a:buChar char="n"/>
            </a:pPr>
            <a:r>
              <a:rPr lang="zh-CN" altLang="en-US" sz="2000" spc="300" dirty="0">
                <a:solidFill>
                  <a:schemeClr val="tx1">
                    <a:lumMod val="85000"/>
                    <a:lumOff val="15000"/>
                  </a:schemeClr>
                </a:solidFill>
              </a:rPr>
              <a:t>输出三层特征图</a:t>
            </a:r>
            <a:r>
              <a:rPr lang="en-US" altLang="zh-CN" sz="2000" spc="300" dirty="0">
                <a:solidFill>
                  <a:schemeClr val="tx1">
                    <a:lumMod val="85000"/>
                    <a:lumOff val="15000"/>
                  </a:schemeClr>
                </a:solidFill>
              </a:rPr>
              <a:t>C3</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C4</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C5</a:t>
            </a:r>
            <a:endParaRPr lang="zh-CN" altLang="en-US" sz="2000" spc="300" dirty="0">
              <a:solidFill>
                <a:schemeClr val="tx1">
                  <a:lumMod val="85000"/>
                  <a:lumOff val="15000"/>
                </a:schemeClr>
              </a:solidFill>
            </a:endParaRPr>
          </a:p>
        </p:txBody>
      </p:sp>
      <p:cxnSp>
        <p:nvCxnSpPr>
          <p:cNvPr id="20" name="直接连接符 19"/>
          <p:cNvCxnSpPr/>
          <p:nvPr/>
        </p:nvCxnSpPr>
        <p:spPr>
          <a:xfrm>
            <a:off x="541539" y="1684692"/>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41539" y="3790009"/>
            <a:ext cx="3807349"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1"/>
                </a:solidFill>
                <a:latin typeface="微软雅黑" panose="020B0503020204020204" charset="-122"/>
                <a:ea typeface="微软雅黑" panose="020B0503020204020204" charset="-122"/>
              </a:rPr>
              <a:t>特征金字塔网络 </a:t>
            </a:r>
            <a:r>
              <a:rPr lang="en-US" altLang="zh-CN" sz="2800" b="1" spc="300" dirty="0">
                <a:solidFill>
                  <a:schemeClr val="accent1"/>
                </a:solidFill>
                <a:latin typeface="微软雅黑" panose="020B0503020204020204" charset="-122"/>
                <a:ea typeface="微软雅黑" panose="020B0503020204020204" charset="-122"/>
              </a:rPr>
              <a:t>FPN</a:t>
            </a:r>
            <a:endParaRPr lang="zh-CN" altLang="en-US" sz="2800" b="1" spc="300" dirty="0">
              <a:solidFill>
                <a:schemeClr val="accent1"/>
              </a:solidFill>
              <a:latin typeface="微软雅黑" panose="020B0503020204020204" charset="-122"/>
              <a:ea typeface="微软雅黑" panose="020B0503020204020204" charset="-122"/>
            </a:endParaRPr>
          </a:p>
        </p:txBody>
      </p:sp>
      <p:sp>
        <p:nvSpPr>
          <p:cNvPr id="28" name="文本框 27"/>
          <p:cNvSpPr txBox="1"/>
          <p:nvPr/>
        </p:nvSpPr>
        <p:spPr>
          <a:xfrm>
            <a:off x="541538" y="4584826"/>
            <a:ext cx="5157923" cy="761234"/>
          </a:xfrm>
          <a:prstGeom prst="rect">
            <a:avLst/>
          </a:prstGeom>
          <a:noFill/>
        </p:spPr>
        <p:txBody>
          <a:bodyPr wrap="square" lIns="0" tIns="0" rIns="0" bIns="0" rtlCol="0">
            <a:spAutoFit/>
          </a:bodyPr>
          <a:lstStyle/>
          <a:p>
            <a:pPr marL="457200" indent="-457200">
              <a:lnSpc>
                <a:spcPct val="130000"/>
              </a:lnSpc>
              <a:buFont typeface="Wingdings" panose="05000000000000000000" pitchFamily="2" charset="2"/>
              <a:buChar char="n"/>
            </a:pPr>
            <a:r>
              <a:rPr lang="zh-CN" altLang="en-US" sz="2000" spc="300" dirty="0">
                <a:solidFill>
                  <a:schemeClr val="tx1">
                    <a:lumMod val="85000"/>
                    <a:lumOff val="15000"/>
                  </a:schemeClr>
                </a:solidFill>
              </a:rPr>
              <a:t>输出用于检测的五层特征图</a:t>
            </a:r>
            <a:r>
              <a:rPr lang="en-US" altLang="zh-CN" sz="2000" spc="300" dirty="0">
                <a:solidFill>
                  <a:schemeClr val="tx1">
                    <a:lumMod val="85000"/>
                    <a:lumOff val="15000"/>
                  </a:schemeClr>
                </a:solidFill>
              </a:rPr>
              <a:t>P3</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P4</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P5</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P6</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P7</a:t>
            </a:r>
            <a:endParaRPr lang="zh-CN" altLang="en-US" sz="2000" spc="300" dirty="0">
              <a:solidFill>
                <a:schemeClr val="tx1">
                  <a:lumMod val="85000"/>
                  <a:lumOff val="15000"/>
                </a:schemeClr>
              </a:solidFill>
            </a:endParaRPr>
          </a:p>
        </p:txBody>
      </p:sp>
      <p:cxnSp>
        <p:nvCxnSpPr>
          <p:cNvPr id="29" name="直接连接符 28"/>
          <p:cNvCxnSpPr/>
          <p:nvPr/>
        </p:nvCxnSpPr>
        <p:spPr>
          <a:xfrm>
            <a:off x="541539" y="436287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524004" y="5459996"/>
            <a:ext cx="1322765" cy="369332"/>
          </a:xfrm>
          <a:prstGeom prst="rect">
            <a:avLst/>
          </a:prstGeom>
          <a:noFill/>
        </p:spPr>
        <p:txBody>
          <a:bodyPr wrap="square" rtlCol="0">
            <a:spAutoFit/>
          </a:bodyPr>
          <a:lstStyle/>
          <a:p>
            <a:r>
              <a:rPr lang="en-US" altLang="zh-CN" dirty="0"/>
              <a:t>FPN</a:t>
            </a:r>
            <a:r>
              <a:rPr lang="zh-CN" altLang="en-US" dirty="0"/>
              <a:t>结构图</a:t>
            </a: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实验流程</a:t>
            </a:r>
          </a:p>
        </p:txBody>
      </p:sp>
      <p:grpSp>
        <p:nvGrpSpPr>
          <p:cNvPr id="11" name="组合 10"/>
          <p:cNvGrpSpPr/>
          <p:nvPr/>
        </p:nvGrpSpPr>
        <p:grpSpPr>
          <a:xfrm>
            <a:off x="640757" y="1607291"/>
            <a:ext cx="2160001" cy="3917208"/>
            <a:chOff x="678857" y="2188316"/>
            <a:chExt cx="2160001" cy="3917208"/>
          </a:xfrm>
        </p:grpSpPr>
        <p:sp>
          <p:nvSpPr>
            <p:cNvPr id="12" name="矩形 11"/>
            <p:cNvSpPr/>
            <p:nvPr/>
          </p:nvSpPr>
          <p:spPr>
            <a:xfrm>
              <a:off x="678857"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文本框 12"/>
            <p:cNvSpPr txBox="1"/>
            <p:nvPr/>
          </p:nvSpPr>
          <p:spPr>
            <a:xfrm>
              <a:off x="678857" y="2188316"/>
              <a:ext cx="1054135" cy="461665"/>
            </a:xfrm>
            <a:prstGeom prst="rect">
              <a:avLst/>
            </a:prstGeom>
            <a:noFill/>
          </p:spPr>
          <p:txBody>
            <a:bodyPr wrap="none" lIns="0" rtlCol="0">
              <a:spAutoFit/>
            </a:bodyPr>
            <a:lstStyle/>
            <a:p>
              <a:r>
                <a:rPr lang="zh-CN" altLang="en-US" sz="2400" b="1" spc="100" dirty="0">
                  <a:solidFill>
                    <a:schemeClr val="accent1"/>
                  </a:solidFill>
                </a:rPr>
                <a:t>检测头</a:t>
              </a:r>
            </a:p>
          </p:txBody>
        </p:sp>
        <p:sp>
          <p:nvSpPr>
            <p:cNvPr id="14" name="文本框 13"/>
            <p:cNvSpPr txBox="1"/>
            <p:nvPr/>
          </p:nvSpPr>
          <p:spPr>
            <a:xfrm>
              <a:off x="678858" y="3123177"/>
              <a:ext cx="2160000" cy="2982347"/>
            </a:xfrm>
            <a:prstGeom prst="rect">
              <a:avLst/>
            </a:prstGeom>
            <a:noFill/>
          </p:spPr>
          <p:txBody>
            <a:bodyPr wrap="square" lIns="0" rtlCol="0">
              <a:noAutofit/>
            </a:bodyPr>
            <a:lstStyle/>
            <a:p>
              <a:pPr algn="just">
                <a:lnSpc>
                  <a:spcPct val="150000"/>
                </a:lnSpc>
              </a:pPr>
              <a:r>
                <a:rPr lang="zh-CN" altLang="en-US" spc="100" dirty="0"/>
                <a:t>特征图均通过分类分支、中心度分支、回归分支，得到最终检测结果；并将五层特征图的结果进行合并。</a:t>
              </a:r>
            </a:p>
          </p:txBody>
        </p:sp>
      </p:grpSp>
      <p:grpSp>
        <p:nvGrpSpPr>
          <p:cNvPr id="15" name="组合 14"/>
          <p:cNvGrpSpPr/>
          <p:nvPr/>
        </p:nvGrpSpPr>
        <p:grpSpPr>
          <a:xfrm>
            <a:off x="4768066" y="1607291"/>
            <a:ext cx="2977738" cy="3917208"/>
            <a:chOff x="5063619" y="2188316"/>
            <a:chExt cx="2977738" cy="3917208"/>
          </a:xfrm>
        </p:grpSpPr>
        <p:sp>
          <p:nvSpPr>
            <p:cNvPr id="16" name="矩形 15"/>
            <p:cNvSpPr/>
            <p:nvPr/>
          </p:nvSpPr>
          <p:spPr>
            <a:xfrm>
              <a:off x="5063619"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文本框 16"/>
            <p:cNvSpPr txBox="1"/>
            <p:nvPr/>
          </p:nvSpPr>
          <p:spPr>
            <a:xfrm>
              <a:off x="5063619" y="2188316"/>
              <a:ext cx="2977738" cy="461665"/>
            </a:xfrm>
            <a:prstGeom prst="rect">
              <a:avLst/>
            </a:prstGeom>
            <a:noFill/>
          </p:spPr>
          <p:txBody>
            <a:bodyPr wrap="none" lIns="0" rtlCol="0">
              <a:spAutoFit/>
            </a:bodyPr>
            <a:lstStyle/>
            <a:p>
              <a:r>
                <a:rPr lang="zh-CN" altLang="en-US" sz="2400" b="1" spc="100" dirty="0">
                  <a:solidFill>
                    <a:schemeClr val="accent1"/>
                  </a:solidFill>
                </a:rPr>
                <a:t>目标框特征层次分配</a:t>
              </a:r>
            </a:p>
          </p:txBody>
        </p:sp>
        <p:sp>
          <p:nvSpPr>
            <p:cNvPr id="18" name="文本框 17"/>
            <p:cNvSpPr txBox="1"/>
            <p:nvPr/>
          </p:nvSpPr>
          <p:spPr>
            <a:xfrm>
              <a:off x="5063620" y="3123178"/>
              <a:ext cx="2556010" cy="2982346"/>
            </a:xfrm>
            <a:prstGeom prst="rect">
              <a:avLst/>
            </a:prstGeom>
            <a:noFill/>
          </p:spPr>
          <p:txBody>
            <a:bodyPr wrap="square" lIns="0" rtlCol="0">
              <a:noAutofit/>
            </a:bodyPr>
            <a:lstStyle/>
            <a:p>
              <a:pPr algn="just">
                <a:lnSpc>
                  <a:spcPct val="150000"/>
                </a:lnSpc>
              </a:pPr>
              <a:r>
                <a:rPr lang="zh-CN" altLang="en-US" spc="100" dirty="0"/>
                <a:t>将特征图映射到原图中，得到正负样本及回归目标；并依据回归目标</a:t>
              </a:r>
              <a:r>
                <a:rPr lang="en-US" altLang="zh-CN" spc="100" dirty="0"/>
                <a:t>(l*,t*,r*,b*)</a:t>
              </a:r>
              <a:r>
                <a:rPr lang="zh-CN" altLang="en-US" spc="100" dirty="0"/>
                <a:t>中的最大值，选取不同的特征层进行检测。</a:t>
              </a:r>
            </a:p>
          </p:txBody>
        </p:sp>
      </p:grpSp>
      <p:grpSp>
        <p:nvGrpSpPr>
          <p:cNvPr id="19" name="组合 18"/>
          <p:cNvGrpSpPr/>
          <p:nvPr/>
        </p:nvGrpSpPr>
        <p:grpSpPr>
          <a:xfrm>
            <a:off x="9410280" y="1607291"/>
            <a:ext cx="2160001" cy="3917208"/>
            <a:chOff x="9448380" y="2188316"/>
            <a:chExt cx="2160001" cy="3917208"/>
          </a:xfrm>
        </p:grpSpPr>
        <p:sp>
          <p:nvSpPr>
            <p:cNvPr id="20" name="矩形 19"/>
            <p:cNvSpPr/>
            <p:nvPr/>
          </p:nvSpPr>
          <p:spPr>
            <a:xfrm>
              <a:off x="9448380" y="281980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文本框 20"/>
            <p:cNvSpPr txBox="1"/>
            <p:nvPr/>
          </p:nvSpPr>
          <p:spPr>
            <a:xfrm>
              <a:off x="9448380" y="2188316"/>
              <a:ext cx="1054135" cy="461665"/>
            </a:xfrm>
            <a:prstGeom prst="rect">
              <a:avLst/>
            </a:prstGeom>
            <a:noFill/>
          </p:spPr>
          <p:txBody>
            <a:bodyPr wrap="none" lIns="0" rtlCol="0">
              <a:spAutoFit/>
            </a:bodyPr>
            <a:lstStyle/>
            <a:p>
              <a:r>
                <a:rPr lang="zh-CN" altLang="en-US" sz="2400" b="1" spc="100" dirty="0">
                  <a:solidFill>
                    <a:schemeClr val="accent1"/>
                  </a:solidFill>
                </a:rPr>
                <a:t>损失值</a:t>
              </a:r>
            </a:p>
          </p:txBody>
        </p:sp>
        <p:sp>
          <p:nvSpPr>
            <p:cNvPr id="22" name="文本框 21"/>
            <p:cNvSpPr txBox="1"/>
            <p:nvPr/>
          </p:nvSpPr>
          <p:spPr>
            <a:xfrm>
              <a:off x="9448381" y="3123178"/>
              <a:ext cx="2160000" cy="2982346"/>
            </a:xfrm>
            <a:prstGeom prst="rect">
              <a:avLst/>
            </a:prstGeom>
            <a:noFill/>
          </p:spPr>
          <p:txBody>
            <a:bodyPr wrap="square" lIns="0" rtlCol="0">
              <a:noAutofit/>
            </a:bodyPr>
            <a:lstStyle/>
            <a:p>
              <a:pPr algn="just">
                <a:lnSpc>
                  <a:spcPct val="150000"/>
                </a:lnSpc>
              </a:pPr>
              <a:r>
                <a:rPr lang="zh-CN" altLang="en-US" spc="100" dirty="0"/>
                <a:t>使用三个分支对应的损失函数计算对应的损失值，与对应权重相乘然后相加，得到最终的损失值。</a:t>
              </a:r>
            </a:p>
          </p:txBody>
        </p:sp>
      </p:grpSp>
      <p:sp>
        <p:nvSpPr>
          <p:cNvPr id="23" name="right-arrow_339913"/>
          <p:cNvSpPr>
            <a:spLocks noChangeAspect="1"/>
          </p:cNvSpPr>
          <p:nvPr/>
        </p:nvSpPr>
        <p:spPr bwMode="auto">
          <a:xfrm>
            <a:off x="3520065" y="295011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noFill/>
          </a:ln>
        </p:spPr>
      </p:sp>
      <p:sp>
        <p:nvSpPr>
          <p:cNvPr id="24" name="right-arrow_339913"/>
          <p:cNvSpPr>
            <a:spLocks noChangeAspect="1"/>
          </p:cNvSpPr>
          <p:nvPr/>
        </p:nvSpPr>
        <p:spPr bwMode="auto">
          <a:xfrm>
            <a:off x="7993058" y="295011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noFill/>
          </a:ln>
        </p:spPr>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实验流程</a:t>
            </a:r>
          </a:p>
        </p:txBody>
      </p:sp>
      <p:sp>
        <p:nvSpPr>
          <p:cNvPr id="14" name="文本框 13"/>
          <p:cNvSpPr txBox="1"/>
          <p:nvPr/>
        </p:nvSpPr>
        <p:spPr>
          <a:xfrm>
            <a:off x="660399" y="1246671"/>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2800" b="1" kern="0" spc="300" dirty="0">
                <a:solidFill>
                  <a:srgbClr val="FFFFFF"/>
                </a:solidFill>
                <a:latin typeface="微软雅黑" panose="020B0503020204020204" charset="-122"/>
                <a:ea typeface="微软雅黑" panose="020B0503020204020204" charset="-122"/>
              </a:rPr>
              <a:t>w</a:t>
            </a:r>
            <a:r>
              <a:rPr kumimoji="0" lang="en-US" altLang="zh-CN"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rPr>
              <a:t>arm-up</a:t>
            </a:r>
            <a:r>
              <a:rPr kumimoji="0" lang="zh-CN" altLang="en-US"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rPr>
              <a:t>策略</a:t>
            </a:r>
          </a:p>
        </p:txBody>
      </p:sp>
      <p:sp>
        <p:nvSpPr>
          <p:cNvPr id="19" name="文本框 18"/>
          <p:cNvSpPr txBox="1"/>
          <p:nvPr/>
        </p:nvSpPr>
        <p:spPr>
          <a:xfrm>
            <a:off x="660399" y="3672431"/>
            <a:ext cx="2853509" cy="619744"/>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2800" b="1" kern="0" spc="300" dirty="0">
                <a:solidFill>
                  <a:srgbClr val="FFFFFF"/>
                </a:solidFill>
                <a:latin typeface="微软雅黑" panose="020B0503020204020204" charset="-122"/>
                <a:ea typeface="微软雅黑" panose="020B0503020204020204" charset="-122"/>
              </a:rPr>
              <a:t>训练参数</a:t>
            </a:r>
            <a:endParaRPr kumimoji="0" lang="zh-CN" altLang="en-US"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20" name="文本框 19"/>
          <p:cNvSpPr txBox="1"/>
          <p:nvPr/>
        </p:nvSpPr>
        <p:spPr>
          <a:xfrm>
            <a:off x="660400" y="2024225"/>
            <a:ext cx="10858500" cy="1161344"/>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Wingdings" panose="05000000000000000000" pitchFamily="2" charset="2"/>
              <a:buChar char="n"/>
            </a:pPr>
            <a:r>
              <a:rPr lang="zh-CN" altLang="en-US" sz="2000" spc="300" dirty="0">
                <a:solidFill>
                  <a:srgbClr val="000000">
                    <a:lumMod val="85000"/>
                    <a:lumOff val="15000"/>
                  </a:srgbClr>
                </a:solidFill>
                <a:latin typeface="微软雅黑" panose="020B0503020204020204" charset="-122"/>
                <a:ea typeface="微软雅黑" panose="020B0503020204020204" charset="-122"/>
              </a:rPr>
              <a:t>训练开始选取较小的学习率</a:t>
            </a:r>
            <a:r>
              <a:rPr lang="en-US" altLang="zh-CN" sz="2000" spc="300" dirty="0">
                <a:solidFill>
                  <a:srgbClr val="000000">
                    <a:lumMod val="85000"/>
                    <a:lumOff val="15000"/>
                  </a:srgbClr>
                </a:solidFill>
                <a:latin typeface="微软雅黑" panose="020B0503020204020204" charset="-122"/>
                <a:ea typeface="微软雅黑" panose="020B0503020204020204" charset="-122"/>
              </a:rPr>
              <a:t>0.003333</a:t>
            </a:r>
            <a:r>
              <a:rPr lang="zh-CN" altLang="en-US" sz="2000" spc="300" dirty="0">
                <a:solidFill>
                  <a:srgbClr val="000000">
                    <a:lumMod val="85000"/>
                    <a:lumOff val="15000"/>
                  </a:srgbClr>
                </a:solidFill>
                <a:latin typeface="微软雅黑" panose="020B0503020204020204" charset="-122"/>
                <a:ea typeface="微软雅黑" panose="020B0503020204020204" charset="-122"/>
              </a:rPr>
              <a:t>，通过</a:t>
            </a:r>
            <a:r>
              <a:rPr lang="en-US" altLang="zh-CN" sz="2000" spc="300" dirty="0">
                <a:solidFill>
                  <a:srgbClr val="000000">
                    <a:lumMod val="85000"/>
                    <a:lumOff val="15000"/>
                  </a:srgbClr>
                </a:solidFill>
                <a:latin typeface="微软雅黑" panose="020B0503020204020204" charset="-122"/>
                <a:ea typeface="微软雅黑" panose="020B0503020204020204" charset="-122"/>
              </a:rPr>
              <a:t>500</a:t>
            </a:r>
            <a:r>
              <a:rPr lang="zh-CN" altLang="en-US" sz="2000" spc="300" dirty="0">
                <a:solidFill>
                  <a:srgbClr val="000000">
                    <a:lumMod val="85000"/>
                    <a:lumOff val="15000"/>
                  </a:srgbClr>
                </a:solidFill>
                <a:latin typeface="微软雅黑" panose="020B0503020204020204" charset="-122"/>
                <a:ea typeface="微软雅黑" panose="020B0503020204020204" charset="-122"/>
              </a:rPr>
              <a:t>步的训练，逐渐增加到初始学习率</a:t>
            </a:r>
            <a:r>
              <a:rPr lang="en-US" altLang="zh-CN" sz="2000" spc="300" dirty="0">
                <a:solidFill>
                  <a:srgbClr val="000000">
                    <a:lumMod val="85000"/>
                    <a:lumOff val="15000"/>
                  </a:srgbClr>
                </a:solidFill>
                <a:latin typeface="微软雅黑" panose="020B0503020204020204" charset="-122"/>
                <a:ea typeface="微软雅黑" panose="020B0503020204020204" charset="-122"/>
              </a:rPr>
              <a:t>0.1</a:t>
            </a:r>
            <a:r>
              <a:rPr lang="zh-CN" altLang="en-US" sz="2000" spc="300" dirty="0">
                <a:solidFill>
                  <a:srgbClr val="000000">
                    <a:lumMod val="85000"/>
                    <a:lumOff val="15000"/>
                  </a:srgbClr>
                </a:solidFill>
                <a:latin typeface="微软雅黑" panose="020B0503020204020204" charset="-122"/>
                <a:ea typeface="微软雅黑" panose="020B0503020204020204" charset="-122"/>
              </a:rPr>
              <a:t>。</a:t>
            </a:r>
            <a:endParaRPr lang="en-US" altLang="zh-CN" sz="2000" spc="300" dirty="0">
              <a:solidFill>
                <a:srgbClr val="000000">
                  <a:lumMod val="85000"/>
                  <a:lumOff val="15000"/>
                </a:srgbClr>
              </a:solidFill>
              <a:latin typeface="微软雅黑" panose="020B0503020204020204" charset="-122"/>
              <a:ea typeface="微软雅黑" panose="020B0503020204020204" charset="-122"/>
            </a:endParaRPr>
          </a:p>
          <a:p>
            <a:pPr marL="342900" indent="-342900" algn="just" eaLnBrk="1" fontAlgn="auto" hangingPunct="1">
              <a:lnSpc>
                <a:spcPct val="130000"/>
              </a:lnSpc>
              <a:spcBef>
                <a:spcPts val="0"/>
              </a:spcBef>
              <a:spcAft>
                <a:spcPts val="0"/>
              </a:spcAft>
              <a:buFont typeface="Wingdings" panose="05000000000000000000" pitchFamily="2" charset="2"/>
              <a:buChar char="n"/>
            </a:pPr>
            <a:r>
              <a:rPr lang="zh-CN" altLang="en-US" sz="2000" spc="300" dirty="0">
                <a:solidFill>
                  <a:srgbClr val="000000">
                    <a:lumMod val="85000"/>
                    <a:lumOff val="15000"/>
                  </a:srgbClr>
                </a:solidFill>
                <a:latin typeface="微软雅黑" panose="020B0503020204020204" charset="-122"/>
                <a:ea typeface="微软雅黑" panose="020B0503020204020204" charset="-122"/>
              </a:rPr>
              <a:t>避免初期过拟合；保持模型稳定性；网络收敛更快。</a:t>
            </a:r>
          </a:p>
        </p:txBody>
      </p:sp>
      <p:sp>
        <p:nvSpPr>
          <p:cNvPr id="21" name="文本框 20"/>
          <p:cNvSpPr txBox="1"/>
          <p:nvPr/>
        </p:nvSpPr>
        <p:spPr>
          <a:xfrm>
            <a:off x="687832" y="4436685"/>
            <a:ext cx="10858500" cy="1961563"/>
          </a:xfrm>
          <a:prstGeom prst="rect">
            <a:avLst/>
          </a:prstGeom>
          <a:noFill/>
        </p:spPr>
        <p:txBody>
          <a:bodyPr wrap="square" lIns="0" tIns="0" rIns="0" bIns="0" rtlCol="0">
            <a:spAutoFit/>
          </a:bodyPr>
          <a:lstStyle/>
          <a:p>
            <a:pPr marL="342900" indent="-342900" algn="just">
              <a:lnSpc>
                <a:spcPct val="130000"/>
              </a:lnSpc>
              <a:buFont typeface="Wingdings" panose="05000000000000000000" pitchFamily="2" charset="2"/>
              <a:buChar char="n"/>
            </a:pPr>
            <a:r>
              <a:rPr lang="zh-CN" altLang="en-US" sz="2000" spc="300" dirty="0">
                <a:solidFill>
                  <a:srgbClr val="000000">
                    <a:lumMod val="85000"/>
                    <a:lumOff val="15000"/>
                  </a:srgbClr>
                </a:solidFill>
                <a:latin typeface="微软雅黑" panose="020B0503020204020204" charset="-122"/>
                <a:ea typeface="微软雅黑" panose="020B0503020204020204" charset="-122"/>
              </a:rPr>
              <a:t>初始学习率为</a:t>
            </a:r>
            <a:r>
              <a:rPr lang="en-US" altLang="zh-CN" sz="2000" spc="300" dirty="0">
                <a:solidFill>
                  <a:srgbClr val="000000">
                    <a:lumMod val="85000"/>
                    <a:lumOff val="15000"/>
                  </a:srgbClr>
                </a:solidFill>
                <a:latin typeface="微软雅黑" panose="020B0503020204020204" charset="-122"/>
                <a:ea typeface="微软雅黑" panose="020B0503020204020204" charset="-122"/>
              </a:rPr>
              <a:t>0.1</a:t>
            </a:r>
            <a:r>
              <a:rPr lang="zh-CN" altLang="en-US" sz="2000" spc="300" dirty="0">
                <a:solidFill>
                  <a:srgbClr val="000000">
                    <a:lumMod val="85000"/>
                    <a:lumOff val="15000"/>
                  </a:srgbClr>
                </a:solidFill>
                <a:latin typeface="微软雅黑" panose="020B0503020204020204" charset="-122"/>
                <a:ea typeface="微软雅黑" panose="020B0503020204020204" charset="-122"/>
              </a:rPr>
              <a:t>，训练总次数的</a:t>
            </a:r>
            <a:r>
              <a:rPr lang="en-US" altLang="zh-CN" sz="2000" spc="300" dirty="0">
                <a:solidFill>
                  <a:srgbClr val="000000">
                    <a:lumMod val="85000"/>
                    <a:lumOff val="15000"/>
                  </a:srgbClr>
                </a:solidFill>
                <a:latin typeface="微软雅黑" panose="020B0503020204020204" charset="-122"/>
                <a:ea typeface="微软雅黑" panose="020B0503020204020204" charset="-122"/>
              </a:rPr>
              <a:t>65%</a:t>
            </a:r>
            <a:r>
              <a:rPr lang="zh-CN" altLang="en-US" sz="2000" spc="300" dirty="0">
                <a:solidFill>
                  <a:srgbClr val="000000">
                    <a:lumMod val="85000"/>
                    <a:lumOff val="15000"/>
                  </a:srgbClr>
                </a:solidFill>
                <a:latin typeface="微软雅黑" panose="020B0503020204020204" charset="-122"/>
                <a:ea typeface="微软雅黑" panose="020B0503020204020204" charset="-122"/>
              </a:rPr>
              <a:t>与</a:t>
            </a:r>
            <a:r>
              <a:rPr lang="en-US" altLang="zh-CN" sz="2000" spc="300" dirty="0">
                <a:solidFill>
                  <a:srgbClr val="000000">
                    <a:lumMod val="85000"/>
                    <a:lumOff val="15000"/>
                  </a:srgbClr>
                </a:solidFill>
                <a:latin typeface="微软雅黑" panose="020B0503020204020204" charset="-122"/>
                <a:ea typeface="微软雅黑" panose="020B0503020204020204" charset="-122"/>
              </a:rPr>
              <a:t>90%</a:t>
            </a:r>
            <a:r>
              <a:rPr lang="zh-CN" altLang="en-US" sz="2000" spc="300" dirty="0">
                <a:solidFill>
                  <a:srgbClr val="000000">
                    <a:lumMod val="85000"/>
                    <a:lumOff val="15000"/>
                  </a:srgbClr>
                </a:solidFill>
                <a:latin typeface="微软雅黑" panose="020B0503020204020204" charset="-122"/>
                <a:ea typeface="微软雅黑" panose="020B0503020204020204" charset="-122"/>
              </a:rPr>
              <a:t>，学习率均降低</a:t>
            </a:r>
            <a:r>
              <a:rPr lang="en-US" altLang="zh-CN" sz="2000" spc="300" dirty="0">
                <a:solidFill>
                  <a:srgbClr val="000000">
                    <a:lumMod val="85000"/>
                    <a:lumOff val="15000"/>
                  </a:srgbClr>
                </a:solidFill>
                <a:latin typeface="微软雅黑" panose="020B0503020204020204" charset="-122"/>
                <a:ea typeface="微软雅黑" panose="020B0503020204020204" charset="-122"/>
              </a:rPr>
              <a:t>10</a:t>
            </a:r>
            <a:r>
              <a:rPr lang="zh-CN" altLang="en-US" sz="2000" spc="300" dirty="0">
                <a:solidFill>
                  <a:srgbClr val="000000">
                    <a:lumMod val="85000"/>
                    <a:lumOff val="15000"/>
                  </a:srgbClr>
                </a:solidFill>
              </a:rPr>
              <a:t>倍；权重衰减和动量分别设置为</a:t>
            </a:r>
            <a:r>
              <a:rPr lang="en-US" altLang="zh-CN" sz="2000" spc="300" dirty="0">
                <a:solidFill>
                  <a:srgbClr val="000000">
                    <a:lumMod val="85000"/>
                    <a:lumOff val="15000"/>
                  </a:srgbClr>
                </a:solidFill>
              </a:rPr>
              <a:t>0.0001</a:t>
            </a:r>
            <a:r>
              <a:rPr lang="zh-CN" altLang="en-US" sz="2000" spc="300" dirty="0">
                <a:solidFill>
                  <a:srgbClr val="000000">
                    <a:lumMod val="85000"/>
                    <a:lumOff val="15000"/>
                  </a:srgbClr>
                </a:solidFill>
              </a:rPr>
              <a:t>和</a:t>
            </a:r>
            <a:r>
              <a:rPr lang="en-US" altLang="zh-CN" sz="2000" spc="300" dirty="0">
                <a:solidFill>
                  <a:srgbClr val="000000">
                    <a:lumMod val="85000"/>
                    <a:lumOff val="15000"/>
                  </a:srgbClr>
                </a:solidFill>
              </a:rPr>
              <a:t>0.9</a:t>
            </a:r>
            <a:r>
              <a:rPr lang="zh-CN" altLang="en-US" sz="2000" spc="300" dirty="0">
                <a:solidFill>
                  <a:srgbClr val="000000">
                    <a:lumMod val="85000"/>
                    <a:lumOff val="15000"/>
                  </a:srgbClr>
                </a:solidFill>
              </a:rPr>
              <a:t>。</a:t>
            </a:r>
            <a:endParaRPr lang="en-US" altLang="zh-CN" sz="2000" spc="300" dirty="0">
              <a:solidFill>
                <a:srgbClr val="000000">
                  <a:lumMod val="85000"/>
                  <a:lumOff val="15000"/>
                </a:srgbClr>
              </a:solidFill>
            </a:endParaRPr>
          </a:p>
          <a:p>
            <a:pPr marL="342900" indent="-342900" algn="just">
              <a:lnSpc>
                <a:spcPct val="130000"/>
              </a:lnSpc>
              <a:buFont typeface="Wingdings" panose="05000000000000000000" pitchFamily="2" charset="2"/>
              <a:buChar char="n"/>
            </a:pPr>
            <a:r>
              <a:rPr lang="en-US" altLang="zh-CN" sz="2000" spc="300" dirty="0">
                <a:solidFill>
                  <a:srgbClr val="000000">
                    <a:lumMod val="85000"/>
                    <a:lumOff val="15000"/>
                  </a:srgbClr>
                </a:solidFill>
              </a:rPr>
              <a:t>VOC0712</a:t>
            </a:r>
            <a:r>
              <a:rPr lang="zh-CN" altLang="en-US" sz="2000" spc="300" dirty="0">
                <a:solidFill>
                  <a:srgbClr val="000000">
                    <a:lumMod val="85000"/>
                    <a:lumOff val="15000"/>
                  </a:srgbClr>
                </a:solidFill>
              </a:rPr>
              <a:t>数据集</a:t>
            </a:r>
            <a:r>
              <a:rPr lang="en-US" altLang="zh-CN" sz="2000" spc="300" dirty="0">
                <a:solidFill>
                  <a:srgbClr val="000000">
                    <a:lumMod val="85000"/>
                    <a:lumOff val="15000"/>
                  </a:srgbClr>
                </a:solidFill>
              </a:rPr>
              <a:t>  </a:t>
            </a:r>
            <a:r>
              <a:rPr lang="zh-CN" altLang="en-US" sz="2000" spc="300" dirty="0">
                <a:solidFill>
                  <a:srgbClr val="000000">
                    <a:lumMod val="85000"/>
                    <a:lumOff val="15000"/>
                  </a:srgbClr>
                </a:solidFill>
              </a:rPr>
              <a:t>：训练轮次为</a:t>
            </a:r>
            <a:r>
              <a:rPr lang="en-US" altLang="zh-CN" sz="2000" spc="300" dirty="0">
                <a:solidFill>
                  <a:srgbClr val="000000">
                    <a:lumMod val="85000"/>
                    <a:lumOff val="15000"/>
                  </a:srgbClr>
                </a:solidFill>
              </a:rPr>
              <a:t>30</a:t>
            </a:r>
            <a:r>
              <a:rPr lang="zh-CN" altLang="en-US" sz="2000" spc="300" dirty="0">
                <a:solidFill>
                  <a:srgbClr val="000000">
                    <a:lumMod val="85000"/>
                    <a:lumOff val="15000"/>
                  </a:srgbClr>
                </a:solidFill>
              </a:rPr>
              <a:t>轮，每一批次训练数量为</a:t>
            </a:r>
            <a:r>
              <a:rPr lang="en-US" altLang="zh-CN" sz="2000" spc="300" dirty="0">
                <a:solidFill>
                  <a:srgbClr val="000000">
                    <a:lumMod val="85000"/>
                    <a:lumOff val="15000"/>
                  </a:srgbClr>
                </a:solidFill>
              </a:rPr>
              <a:t>16</a:t>
            </a:r>
            <a:r>
              <a:rPr lang="zh-CN" altLang="en-US" sz="2000" spc="300" dirty="0">
                <a:solidFill>
                  <a:srgbClr val="000000">
                    <a:lumMod val="85000"/>
                    <a:lumOff val="15000"/>
                  </a:srgbClr>
                </a:solidFill>
              </a:rPr>
              <a:t>。</a:t>
            </a:r>
            <a:endParaRPr lang="en-US" altLang="zh-CN" sz="2000" spc="300" dirty="0">
              <a:solidFill>
                <a:srgbClr val="000000">
                  <a:lumMod val="85000"/>
                  <a:lumOff val="15000"/>
                </a:srgbClr>
              </a:solidFill>
            </a:endParaRPr>
          </a:p>
          <a:p>
            <a:pPr marL="342900" indent="-342900" algn="just">
              <a:lnSpc>
                <a:spcPct val="130000"/>
              </a:lnSpc>
              <a:buFont typeface="Wingdings" panose="05000000000000000000" pitchFamily="2" charset="2"/>
              <a:buChar char="n"/>
            </a:pPr>
            <a:r>
              <a:rPr lang="en-US" altLang="zh-CN" sz="2000" spc="300" dirty="0">
                <a:solidFill>
                  <a:srgbClr val="000000">
                    <a:lumMod val="85000"/>
                    <a:lumOff val="15000"/>
                  </a:srgbClr>
                </a:solidFill>
              </a:rPr>
              <a:t>COCO2017</a:t>
            </a:r>
            <a:r>
              <a:rPr lang="zh-CN" altLang="en-US" sz="2000" spc="300" dirty="0">
                <a:solidFill>
                  <a:srgbClr val="000000">
                    <a:lumMod val="85000"/>
                    <a:lumOff val="15000"/>
                  </a:srgbClr>
                </a:solidFill>
              </a:rPr>
              <a:t>数据集：训练轮次为</a:t>
            </a:r>
            <a:r>
              <a:rPr lang="en-US" altLang="zh-CN" sz="2000" spc="300" dirty="0">
                <a:solidFill>
                  <a:srgbClr val="000000">
                    <a:lumMod val="85000"/>
                    <a:lumOff val="15000"/>
                  </a:srgbClr>
                </a:solidFill>
              </a:rPr>
              <a:t>24</a:t>
            </a:r>
            <a:r>
              <a:rPr lang="zh-CN" altLang="en-US" sz="2000" spc="300" dirty="0">
                <a:solidFill>
                  <a:srgbClr val="000000">
                    <a:lumMod val="85000"/>
                    <a:lumOff val="15000"/>
                  </a:srgbClr>
                </a:solidFill>
              </a:rPr>
              <a:t>轮，每一批次训练数量为</a:t>
            </a:r>
            <a:r>
              <a:rPr lang="en-US" altLang="zh-CN" sz="2000" spc="300" dirty="0">
                <a:solidFill>
                  <a:srgbClr val="000000">
                    <a:lumMod val="85000"/>
                    <a:lumOff val="15000"/>
                  </a:srgbClr>
                </a:solidFill>
              </a:rPr>
              <a:t>8</a:t>
            </a:r>
            <a:r>
              <a:rPr lang="zh-CN" altLang="en-US" sz="2000" spc="300" dirty="0">
                <a:solidFill>
                  <a:srgbClr val="000000">
                    <a:lumMod val="85000"/>
                    <a:lumOff val="15000"/>
                  </a:srgbClr>
                </a:solidFill>
              </a:rPr>
              <a:t>。</a:t>
            </a:r>
          </a:p>
          <a:p>
            <a:pPr marL="342900" indent="-342900" algn="just">
              <a:lnSpc>
                <a:spcPct val="130000"/>
              </a:lnSpc>
              <a:buFont typeface="Wingdings" panose="05000000000000000000" pitchFamily="2" charset="2"/>
              <a:buChar char="n"/>
            </a:pPr>
            <a:endParaRPr lang="zh-CN" altLang="en-US" sz="2000" spc="300" dirty="0">
              <a:solidFill>
                <a:srgbClr val="000000">
                  <a:lumMod val="85000"/>
                  <a:lumOff val="15000"/>
                </a:srgbClr>
              </a:solidFill>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04</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7" name="文本框 6"/>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000" b="1" spc="600" dirty="0">
                <a:solidFill>
                  <a:prstClr val="black"/>
                </a:solidFill>
                <a:latin typeface="微软雅黑" panose="020B0503020204020204" charset="-122"/>
                <a:ea typeface="微软雅黑" panose="020B0503020204020204" charset="-122"/>
              </a:rPr>
              <a:t>实验</a:t>
            </a:r>
            <a:r>
              <a:rPr kumimoji="0" lang="zh-CN" altLang="en-US" sz="4000" b="1" i="0" u="none" strike="noStrike" kern="1200" cap="none" spc="600" normalizeH="0" baseline="0" noProof="0" dirty="0">
                <a:ln>
                  <a:noFill/>
                </a:ln>
                <a:solidFill>
                  <a:prstClr val="black"/>
                </a:solidFill>
                <a:effectLst/>
                <a:uLnTx/>
                <a:uFillTx/>
                <a:latin typeface="微软雅黑" panose="020B0503020204020204" charset="-122"/>
                <a:ea typeface="微软雅黑" panose="020B0503020204020204" charset="-122"/>
                <a:cs typeface="+mn-cs"/>
              </a:rPr>
              <a:t>结果</a:t>
            </a:r>
          </a:p>
        </p:txBody>
      </p:sp>
      <p:sp>
        <p:nvSpPr>
          <p:cNvPr id="8" name="文本框 7"/>
          <p:cNvSpPr txBox="1"/>
          <p:nvPr/>
        </p:nvSpPr>
        <p:spPr>
          <a:xfrm>
            <a:off x="5550367" y="3775625"/>
            <a:ext cx="4695516" cy="523220"/>
          </a:xfrm>
          <a:prstGeom prst="rect">
            <a:avLst/>
          </a:prstGeom>
          <a:noFill/>
        </p:spPr>
        <p:txBody>
          <a:bodyPr wrap="none" rtlCol="0">
            <a:spAutoFit/>
          </a:bodyPr>
          <a:lstStyle/>
          <a:p>
            <a:pPr lvl="0" eaLnBrk="0" fontAlgn="base" hangingPunct="0">
              <a:spcBef>
                <a:spcPct val="0"/>
              </a:spcBef>
              <a:spcAft>
                <a:spcPct val="0"/>
              </a:spcAft>
              <a:defRPr/>
            </a:pPr>
            <a:r>
              <a:rPr lang="en-US" altLang="zh-CN" sz="2800" spc="100" dirty="0">
                <a:solidFill>
                  <a:prstClr val="white">
                    <a:lumMod val="75000"/>
                  </a:prstClr>
                </a:solidFill>
                <a:latin typeface="Century Gothic" panose="020B0502020202020204" pitchFamily="34" charset="0"/>
                <a:ea typeface="微软雅黑" panose="020B0503020204020204" charset="-122"/>
              </a:rPr>
              <a:t>Result of the experiment</a:t>
            </a:r>
            <a:endParaRPr lang="zh-CN" altLang="en-US" sz="2800" spc="100" dirty="0">
              <a:solidFill>
                <a:prstClr val="white">
                  <a:lumMod val="75000"/>
                </a:prstClr>
              </a:solidFill>
              <a:latin typeface="Century Gothic" panose="020B0502020202020204" pitchFamily="34" charset="0"/>
              <a:ea typeface="微软雅黑" panose="020B0503020204020204" charset="-122"/>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10467218" y="5850000"/>
            <a:ext cx="1052654" cy="108000"/>
            <a:chOff x="10467218" y="6126091"/>
            <a:chExt cx="1052654" cy="108000"/>
          </a:xfrm>
        </p:grpSpPr>
        <p:sp>
          <p:nvSpPr>
            <p:cNvPr id="26" name="椭圆 25"/>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7" name="椭圆 26"/>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8" name="椭圆 27"/>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椭圆 28"/>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椭圆 29"/>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p>
        </p:txBody>
      </p:sp>
      <p:sp>
        <p:nvSpPr>
          <p:cNvPr id="16" name="文本框 15"/>
          <p:cNvSpPr txBox="1"/>
          <p:nvPr/>
        </p:nvSpPr>
        <p:spPr>
          <a:xfrm>
            <a:off x="1555697" y="5252495"/>
            <a:ext cx="9960085" cy="4333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400" dirty="0">
                <a:solidFill>
                  <a:schemeClr val="tx1"/>
                </a:solidFill>
              </a:rPr>
              <a:t>通过采用中心部分策略，可以比较明显的提高检测器的检测效果</a:t>
            </a:r>
            <a:endParaRPr lang="en-US" altLang="zh-CN" sz="2400" dirty="0">
              <a:solidFill>
                <a:schemeClr val="tx1"/>
              </a:solidFill>
            </a:endParaRPr>
          </a:p>
        </p:txBody>
      </p:sp>
      <p:graphicFrame>
        <p:nvGraphicFramePr>
          <p:cNvPr id="3" name="表格 3"/>
          <p:cNvGraphicFramePr>
            <a:graphicFrameLocks noGrp="1"/>
          </p:cNvGraphicFramePr>
          <p:nvPr/>
        </p:nvGraphicFramePr>
        <p:xfrm>
          <a:off x="2481241" y="1498977"/>
          <a:ext cx="7733440" cy="1309971"/>
        </p:xfrm>
        <a:graphic>
          <a:graphicData uri="http://schemas.openxmlformats.org/drawingml/2006/table">
            <a:tbl>
              <a:tblPr firstRow="1" bandRow="1">
                <a:tableStyleId>{5C22544A-7EE6-4342-B048-85BDC9FD1C3A}</a:tableStyleId>
              </a:tblPr>
              <a:tblGrid>
                <a:gridCol w="1933360">
                  <a:extLst>
                    <a:ext uri="{9D8B030D-6E8A-4147-A177-3AD203B41FA5}">
                      <a16:colId xmlns:a16="http://schemas.microsoft.com/office/drawing/2014/main" val="20000"/>
                    </a:ext>
                  </a:extLst>
                </a:gridCol>
                <a:gridCol w="1933360">
                  <a:extLst>
                    <a:ext uri="{9D8B030D-6E8A-4147-A177-3AD203B41FA5}">
                      <a16:colId xmlns:a16="http://schemas.microsoft.com/office/drawing/2014/main" val="20001"/>
                    </a:ext>
                  </a:extLst>
                </a:gridCol>
                <a:gridCol w="1933360">
                  <a:extLst>
                    <a:ext uri="{9D8B030D-6E8A-4147-A177-3AD203B41FA5}">
                      <a16:colId xmlns:a16="http://schemas.microsoft.com/office/drawing/2014/main" val="20002"/>
                    </a:ext>
                  </a:extLst>
                </a:gridCol>
                <a:gridCol w="1933360">
                  <a:extLst>
                    <a:ext uri="{9D8B030D-6E8A-4147-A177-3AD203B41FA5}">
                      <a16:colId xmlns:a16="http://schemas.microsoft.com/office/drawing/2014/main" val="20003"/>
                    </a:ext>
                  </a:extLst>
                </a:gridCol>
              </a:tblGrid>
              <a:tr h="419329">
                <a:tc>
                  <a:txBody>
                    <a:bodyPr/>
                    <a:lstStyle/>
                    <a:p>
                      <a:pPr algn="ct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AP</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AP</a:t>
                      </a:r>
                      <a:r>
                        <a:rPr lang="en-US" altLang="zh-CN" b="0" baseline="-25000" dirty="0">
                          <a:solidFill>
                            <a:schemeClr val="tx1"/>
                          </a:solidFill>
                        </a:rPr>
                        <a:t>50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AP</a:t>
                      </a:r>
                      <a:r>
                        <a:rPr lang="en-US" altLang="zh-CN" b="0" baseline="-25000" dirty="0">
                          <a:solidFill>
                            <a:schemeClr val="tx1"/>
                          </a:solidFill>
                        </a:rPr>
                        <a:t>75</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5321">
                <a:tc>
                  <a:txBody>
                    <a:bodyPr/>
                    <a:lstStyle/>
                    <a:p>
                      <a:pPr algn="ctr"/>
                      <a:r>
                        <a:rPr lang="zh-CN" altLang="en-US" b="0" dirty="0">
                          <a:solidFill>
                            <a:schemeClr val="tx1"/>
                          </a:solidFill>
                        </a:rPr>
                        <a:t>无中心部分采样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53.33</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77.36</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57.86</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45321">
                <a:tc>
                  <a:txBody>
                    <a:bodyPr/>
                    <a:lstStyle/>
                    <a:p>
                      <a:pPr algn="ctr"/>
                      <a:r>
                        <a:rPr lang="zh-CN" altLang="en-US" b="0" dirty="0">
                          <a:solidFill>
                            <a:schemeClr val="tx1"/>
                          </a:solidFill>
                        </a:rPr>
                        <a:t>有中心部分采样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55.04</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78.45</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60.27</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文本框 4"/>
          <p:cNvSpPr txBox="1"/>
          <p:nvPr/>
        </p:nvSpPr>
        <p:spPr>
          <a:xfrm>
            <a:off x="5397214" y="1079669"/>
            <a:ext cx="1979543" cy="369332"/>
          </a:xfrm>
          <a:prstGeom prst="rect">
            <a:avLst/>
          </a:prstGeom>
          <a:noFill/>
        </p:spPr>
        <p:txBody>
          <a:bodyPr wrap="square" rtlCol="0">
            <a:spAutoFit/>
          </a:bodyPr>
          <a:lstStyle/>
          <a:p>
            <a:r>
              <a:rPr lang="en-US" altLang="zh-CN" dirty="0"/>
              <a:t>VOC0712</a:t>
            </a:r>
            <a:r>
              <a:rPr lang="zh-CN" altLang="en-US" dirty="0"/>
              <a:t>数据集</a:t>
            </a:r>
          </a:p>
        </p:txBody>
      </p:sp>
      <p:graphicFrame>
        <p:nvGraphicFramePr>
          <p:cNvPr id="13" name="表格 3"/>
          <p:cNvGraphicFramePr>
            <a:graphicFrameLocks noGrp="1"/>
          </p:cNvGraphicFramePr>
          <p:nvPr/>
        </p:nvGraphicFramePr>
        <p:xfrm>
          <a:off x="2520266" y="3530323"/>
          <a:ext cx="7733440" cy="1309971"/>
        </p:xfrm>
        <a:graphic>
          <a:graphicData uri="http://schemas.openxmlformats.org/drawingml/2006/table">
            <a:tbl>
              <a:tblPr firstRow="1" bandRow="1">
                <a:tableStyleId>{5C22544A-7EE6-4342-B048-85BDC9FD1C3A}</a:tableStyleId>
              </a:tblPr>
              <a:tblGrid>
                <a:gridCol w="1933360">
                  <a:extLst>
                    <a:ext uri="{9D8B030D-6E8A-4147-A177-3AD203B41FA5}">
                      <a16:colId xmlns:a16="http://schemas.microsoft.com/office/drawing/2014/main" val="20000"/>
                    </a:ext>
                  </a:extLst>
                </a:gridCol>
                <a:gridCol w="1933360">
                  <a:extLst>
                    <a:ext uri="{9D8B030D-6E8A-4147-A177-3AD203B41FA5}">
                      <a16:colId xmlns:a16="http://schemas.microsoft.com/office/drawing/2014/main" val="20001"/>
                    </a:ext>
                  </a:extLst>
                </a:gridCol>
                <a:gridCol w="1933360">
                  <a:extLst>
                    <a:ext uri="{9D8B030D-6E8A-4147-A177-3AD203B41FA5}">
                      <a16:colId xmlns:a16="http://schemas.microsoft.com/office/drawing/2014/main" val="20002"/>
                    </a:ext>
                  </a:extLst>
                </a:gridCol>
                <a:gridCol w="1933360">
                  <a:extLst>
                    <a:ext uri="{9D8B030D-6E8A-4147-A177-3AD203B41FA5}">
                      <a16:colId xmlns:a16="http://schemas.microsoft.com/office/drawing/2014/main" val="20003"/>
                    </a:ext>
                  </a:extLst>
                </a:gridCol>
              </a:tblGrid>
              <a:tr h="419329">
                <a:tc>
                  <a:txBody>
                    <a:bodyPr/>
                    <a:lstStyle/>
                    <a:p>
                      <a:pPr algn="ct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AP</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AP</a:t>
                      </a:r>
                      <a:r>
                        <a:rPr lang="en-US" altLang="zh-CN" b="0" baseline="-25000" dirty="0">
                          <a:solidFill>
                            <a:schemeClr val="tx1"/>
                          </a:solidFill>
                        </a:rPr>
                        <a:t>50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AP</a:t>
                      </a:r>
                      <a:r>
                        <a:rPr lang="en-US" altLang="zh-CN" b="0" baseline="-25000" dirty="0">
                          <a:solidFill>
                            <a:schemeClr val="tx1"/>
                          </a:solidFill>
                        </a:rPr>
                        <a:t>75</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45321">
                <a:tc>
                  <a:txBody>
                    <a:bodyPr/>
                    <a:lstStyle/>
                    <a:p>
                      <a:pPr algn="ctr"/>
                      <a:r>
                        <a:rPr lang="zh-CN" altLang="en-US" b="0" dirty="0">
                          <a:solidFill>
                            <a:schemeClr val="tx1"/>
                          </a:solidFill>
                        </a:rPr>
                        <a:t>无中心部分采样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35.5</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53.0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37.8</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45321">
                <a:tc>
                  <a:txBody>
                    <a:bodyPr/>
                    <a:lstStyle/>
                    <a:p>
                      <a:pPr algn="ctr"/>
                      <a:r>
                        <a:rPr lang="zh-CN" altLang="en-US" b="0" dirty="0">
                          <a:solidFill>
                            <a:schemeClr val="tx1"/>
                          </a:solidFill>
                        </a:rPr>
                        <a:t>有中心部分采样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0" dirty="0">
                          <a:solidFill>
                            <a:schemeClr val="tx1"/>
                          </a:solidFill>
                        </a:rPr>
                        <a:t>36.4</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rPr>
                        <a:t>53.9</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0" dirty="0">
                          <a:solidFill>
                            <a:schemeClr val="tx1"/>
                          </a:solidFill>
                        </a:rPr>
                        <a:t>39.4</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0" name="文本框 19"/>
          <p:cNvSpPr txBox="1"/>
          <p:nvPr/>
        </p:nvSpPr>
        <p:spPr>
          <a:xfrm>
            <a:off x="5436239" y="3111015"/>
            <a:ext cx="2198999" cy="369332"/>
          </a:xfrm>
          <a:prstGeom prst="rect">
            <a:avLst/>
          </a:prstGeom>
          <a:noFill/>
        </p:spPr>
        <p:txBody>
          <a:bodyPr wrap="square" rtlCol="0">
            <a:spAutoFit/>
          </a:bodyPr>
          <a:lstStyle/>
          <a:p>
            <a:r>
              <a:rPr lang="en-US" altLang="zh-CN" dirty="0"/>
              <a:t>COCO2017</a:t>
            </a:r>
            <a:r>
              <a:rPr lang="zh-CN" altLang="en-US" dirty="0"/>
              <a:t>数据集</a:t>
            </a: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F27691B-923D-4C0A-967F-6020E97C75D6}"/>
              </a:ext>
            </a:extLst>
          </p:cNvPr>
          <p:cNvPicPr>
            <a:picLocks noChangeAspect="1"/>
          </p:cNvPicPr>
          <p:nvPr/>
        </p:nvPicPr>
        <p:blipFill rotWithShape="1">
          <a:blip r:embed="rId3">
            <a:extLst>
              <a:ext uri="{28A0092B-C50C-407E-A947-70E740481C1C}">
                <a14:useLocalDpi xmlns:a14="http://schemas.microsoft.com/office/drawing/2010/main" val="0"/>
              </a:ext>
            </a:extLst>
          </a:blip>
          <a:srcRect l="8776" t="9143" r="8835" b="12755"/>
          <a:stretch/>
        </p:blipFill>
        <p:spPr>
          <a:xfrm>
            <a:off x="4863463" y="1419271"/>
            <a:ext cx="6971443" cy="3717442"/>
          </a:xfrm>
          <a:prstGeom prst="rect">
            <a:avLst/>
          </a:prstGeom>
        </p:spPr>
      </p:pic>
      <p:sp>
        <p:nvSpPr>
          <p:cNvPr id="10" name="标题 9"/>
          <p:cNvSpPr>
            <a:spLocks noGrp="1"/>
          </p:cNvSpPr>
          <p:nvPr>
            <p:ph type="title"/>
          </p:nvPr>
        </p:nvSpPr>
        <p:spPr/>
        <p:txBody>
          <a:bodyPr/>
          <a:lstStyle/>
          <a:p>
            <a:r>
              <a:rPr lang="zh-CN" altLang="en-US" dirty="0"/>
              <a:t>实验结果</a:t>
            </a:r>
          </a:p>
        </p:txBody>
      </p:sp>
      <p:sp>
        <p:nvSpPr>
          <p:cNvPr id="9" name="文本框 8"/>
          <p:cNvSpPr txBox="1"/>
          <p:nvPr/>
        </p:nvSpPr>
        <p:spPr>
          <a:xfrm>
            <a:off x="5917071" y="5157926"/>
            <a:ext cx="1443657" cy="369332"/>
          </a:xfrm>
          <a:prstGeom prst="rect">
            <a:avLst/>
          </a:prstGeom>
          <a:noFill/>
        </p:spPr>
        <p:txBody>
          <a:bodyPr wrap="square" rtlCol="0">
            <a:spAutoFit/>
          </a:bodyPr>
          <a:lstStyle/>
          <a:p>
            <a:r>
              <a:rPr lang="en-US" altLang="zh-CN" dirty="0">
                <a:latin typeface="Times New Roman" panose="02020603050405020304" charset="0"/>
                <a:ea typeface="宋体" panose="02010600030101010101" pitchFamily="2" charset="-122"/>
                <a:cs typeface="Times New Roman" panose="02020603050405020304" charset="0"/>
              </a:rPr>
              <a:t>AP</a:t>
            </a:r>
            <a:r>
              <a:rPr lang="zh-CN" altLang="en-US" dirty="0">
                <a:latin typeface="宋体" panose="02010600030101010101" pitchFamily="2" charset="-122"/>
                <a:ea typeface="宋体" panose="02010600030101010101" pitchFamily="2" charset="-122"/>
                <a:cs typeface="Times New Roman" panose="02020603050405020304" charset="0"/>
              </a:rPr>
              <a:t>变化曲线</a:t>
            </a:r>
          </a:p>
        </p:txBody>
      </p:sp>
      <p:sp>
        <p:nvSpPr>
          <p:cNvPr id="11" name="文本框 10"/>
          <p:cNvSpPr txBox="1"/>
          <p:nvPr/>
        </p:nvSpPr>
        <p:spPr>
          <a:xfrm>
            <a:off x="9421185" y="5157926"/>
            <a:ext cx="1820559" cy="369332"/>
          </a:xfrm>
          <a:prstGeom prst="rect">
            <a:avLst/>
          </a:prstGeom>
          <a:noFill/>
        </p:spPr>
        <p:txBody>
          <a:bodyPr wrap="square" rtlCol="0">
            <a:spAutoFit/>
          </a:bodyPr>
          <a:lstStyle/>
          <a:p>
            <a:r>
              <a:rPr lang="zh-CN" altLang="en-US" dirty="0">
                <a:latin typeface="Times New Roman" panose="02020603050405020304" charset="0"/>
                <a:ea typeface="宋体" panose="02010600030101010101" pitchFamily="2" charset="-122"/>
                <a:cs typeface="Times New Roman" panose="02020603050405020304" charset="0"/>
              </a:rPr>
              <a:t>损失值</a:t>
            </a:r>
            <a:r>
              <a:rPr lang="zh-CN" altLang="en-US" dirty="0">
                <a:latin typeface="宋体" panose="02010600030101010101" pitchFamily="2" charset="-122"/>
                <a:ea typeface="宋体" panose="02010600030101010101" pitchFamily="2" charset="-122"/>
                <a:cs typeface="Times New Roman" panose="02020603050405020304" charset="0"/>
              </a:rPr>
              <a:t>变化曲线</a:t>
            </a:r>
          </a:p>
        </p:txBody>
      </p:sp>
      <p:cxnSp>
        <p:nvCxnSpPr>
          <p:cNvPr id="4" name="直接箭头连接符 3"/>
          <p:cNvCxnSpPr/>
          <p:nvPr/>
        </p:nvCxnSpPr>
        <p:spPr>
          <a:xfrm flipV="1">
            <a:off x="6999187" y="3429000"/>
            <a:ext cx="0" cy="494931"/>
          </a:xfrm>
          <a:prstGeom prst="straightConnector1">
            <a:avLst/>
          </a:prstGeom>
          <a:ln w="38100">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V="1">
            <a:off x="7741911" y="3429000"/>
            <a:ext cx="0" cy="494931"/>
          </a:xfrm>
          <a:prstGeom prst="straightConnector1">
            <a:avLst/>
          </a:prstGeom>
          <a:ln w="38100">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直接箭头连接符 16"/>
          <p:cNvCxnSpPr/>
          <p:nvPr/>
        </p:nvCxnSpPr>
        <p:spPr>
          <a:xfrm>
            <a:off x="10785513" y="2892640"/>
            <a:ext cx="0" cy="536360"/>
          </a:xfrm>
          <a:prstGeom prst="straightConnector1">
            <a:avLst/>
          </a:prstGeom>
          <a:ln w="38100">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直接箭头连接符 22"/>
          <p:cNvCxnSpPr/>
          <p:nvPr/>
        </p:nvCxnSpPr>
        <p:spPr>
          <a:xfrm>
            <a:off x="11410765" y="2892640"/>
            <a:ext cx="0" cy="536360"/>
          </a:xfrm>
          <a:prstGeom prst="straightConnector1">
            <a:avLst/>
          </a:prstGeom>
          <a:ln w="38100">
            <a:solidFill>
              <a:srgbClr val="FF0000"/>
            </a:solidFill>
            <a:tailEnd type="triangle"/>
          </a:ln>
        </p:spPr>
        <p:style>
          <a:lnRef idx="1">
            <a:schemeClr val="accent4"/>
          </a:lnRef>
          <a:fillRef idx="0">
            <a:schemeClr val="accent4"/>
          </a:fillRef>
          <a:effectRef idx="0">
            <a:schemeClr val="accent4"/>
          </a:effectRef>
          <a:fontRef idx="minor">
            <a:schemeClr val="tx1"/>
          </a:fontRef>
        </p:style>
      </p:cxnSp>
      <p:sp>
        <p:nvSpPr>
          <p:cNvPr id="24" name="文本框 23"/>
          <p:cNvSpPr txBox="1"/>
          <p:nvPr/>
        </p:nvSpPr>
        <p:spPr>
          <a:xfrm>
            <a:off x="548031" y="2297211"/>
            <a:ext cx="3595455" cy="1961563"/>
          </a:xfrm>
          <a:prstGeom prst="rect">
            <a:avLst/>
          </a:prstGeom>
          <a:noFill/>
        </p:spPr>
        <p:txBody>
          <a:bodyPr wrap="square" lIns="0" tIns="0" rIns="0" bIns="0" rtlCol="0">
            <a:spAutoFit/>
          </a:bodyPr>
          <a:lstStyle/>
          <a:p>
            <a:pPr marL="342900" indent="-342900">
              <a:lnSpc>
                <a:spcPct val="130000"/>
              </a:lnSpc>
              <a:buFont typeface="Wingdings" panose="05000000000000000000" pitchFamily="2" charset="2"/>
              <a:buChar char="n"/>
            </a:pPr>
            <a:r>
              <a:rPr lang="en-US" altLang="zh-CN" sz="2000" spc="300" dirty="0">
                <a:solidFill>
                  <a:schemeClr val="tx1">
                    <a:lumMod val="85000"/>
                    <a:lumOff val="15000"/>
                  </a:schemeClr>
                </a:solidFill>
              </a:rPr>
              <a:t>AP</a:t>
            </a:r>
            <a:r>
              <a:rPr lang="zh-CN" altLang="en-US" sz="2000" spc="300" dirty="0">
                <a:solidFill>
                  <a:schemeClr val="tx1">
                    <a:lumMod val="85000"/>
                    <a:lumOff val="15000"/>
                  </a:schemeClr>
                </a:solidFill>
              </a:rPr>
              <a:t>值逐渐上升趋于稳定</a:t>
            </a:r>
            <a:endParaRPr lang="en-US" altLang="zh-CN" sz="2000" spc="300" dirty="0">
              <a:solidFill>
                <a:schemeClr val="tx1">
                  <a:lumMod val="85000"/>
                  <a:lumOff val="15000"/>
                </a:schemeClr>
              </a:solidFill>
            </a:endParaRPr>
          </a:p>
          <a:p>
            <a:pPr marL="342900" indent="-342900">
              <a:lnSpc>
                <a:spcPct val="130000"/>
              </a:lnSpc>
              <a:buFont typeface="Wingdings" panose="05000000000000000000" pitchFamily="2" charset="2"/>
              <a:buChar char="n"/>
            </a:pPr>
            <a:endParaRPr lang="en-US" altLang="zh-CN" sz="2000" spc="300" dirty="0">
              <a:solidFill>
                <a:schemeClr val="tx1">
                  <a:lumMod val="85000"/>
                  <a:lumOff val="15000"/>
                </a:schemeClr>
              </a:solidFill>
            </a:endParaRPr>
          </a:p>
          <a:p>
            <a:pPr marL="342900" indent="-342900">
              <a:lnSpc>
                <a:spcPct val="130000"/>
              </a:lnSpc>
              <a:buFont typeface="Wingdings" panose="05000000000000000000" pitchFamily="2" charset="2"/>
              <a:buChar char="n"/>
            </a:pPr>
            <a:endParaRPr lang="en-US" altLang="zh-CN" sz="2000" spc="300" dirty="0">
              <a:solidFill>
                <a:schemeClr val="tx1">
                  <a:lumMod val="85000"/>
                  <a:lumOff val="15000"/>
                </a:schemeClr>
              </a:solidFill>
            </a:endParaRPr>
          </a:p>
          <a:p>
            <a:pPr>
              <a:lnSpc>
                <a:spcPct val="130000"/>
              </a:lnSpc>
            </a:pPr>
            <a:endParaRPr lang="en-US" altLang="zh-CN" sz="2000" spc="300" dirty="0">
              <a:solidFill>
                <a:schemeClr val="tx1">
                  <a:lumMod val="85000"/>
                  <a:lumOff val="15000"/>
                </a:schemeClr>
              </a:solidFill>
            </a:endParaRPr>
          </a:p>
          <a:p>
            <a:pPr marL="342900" indent="-342900">
              <a:lnSpc>
                <a:spcPct val="130000"/>
              </a:lnSpc>
              <a:buFont typeface="Wingdings" panose="05000000000000000000" pitchFamily="2" charset="2"/>
              <a:buChar char="n"/>
            </a:pPr>
            <a:r>
              <a:rPr lang="zh-CN" altLang="en-US" sz="2000" spc="300" dirty="0">
                <a:solidFill>
                  <a:schemeClr val="tx1">
                    <a:lumMod val="85000"/>
                    <a:lumOff val="15000"/>
                  </a:schemeClr>
                </a:solidFill>
              </a:rPr>
              <a:t>损失值逐渐下降趋于稳定</a:t>
            </a:r>
          </a:p>
        </p:txBody>
      </p:sp>
      <p:sp>
        <p:nvSpPr>
          <p:cNvPr id="12" name="文本框 11"/>
          <p:cNvSpPr txBox="1"/>
          <p:nvPr/>
        </p:nvSpPr>
        <p:spPr>
          <a:xfrm>
            <a:off x="6798074" y="4034875"/>
            <a:ext cx="402225" cy="738664"/>
          </a:xfrm>
          <a:prstGeom prst="rect">
            <a:avLst/>
          </a:prstGeom>
          <a:noFill/>
        </p:spPr>
        <p:txBody>
          <a:bodyPr wrap="square" rtlCol="0">
            <a:spAutoFit/>
          </a:bodyPr>
          <a:lstStyle/>
          <a:p>
            <a:r>
              <a:rPr lang="zh-CN" altLang="en-US" sz="1400" dirty="0">
                <a:solidFill>
                  <a:srgbClr val="FF0000"/>
                </a:solidFill>
              </a:rPr>
              <a:t>第一次</a:t>
            </a:r>
          </a:p>
        </p:txBody>
      </p:sp>
      <p:sp>
        <p:nvSpPr>
          <p:cNvPr id="26" name="文本框 25"/>
          <p:cNvSpPr txBox="1"/>
          <p:nvPr/>
        </p:nvSpPr>
        <p:spPr>
          <a:xfrm>
            <a:off x="7585862" y="4034875"/>
            <a:ext cx="402225" cy="738664"/>
          </a:xfrm>
          <a:prstGeom prst="rect">
            <a:avLst/>
          </a:prstGeom>
          <a:noFill/>
        </p:spPr>
        <p:txBody>
          <a:bodyPr wrap="square" rtlCol="0">
            <a:spAutoFit/>
          </a:bodyPr>
          <a:lstStyle/>
          <a:p>
            <a:r>
              <a:rPr lang="zh-CN" altLang="en-US" sz="1400" dirty="0">
                <a:solidFill>
                  <a:srgbClr val="FF0000"/>
                </a:solidFill>
              </a:rPr>
              <a:t>第二次</a:t>
            </a:r>
          </a:p>
        </p:txBody>
      </p:sp>
      <p:sp>
        <p:nvSpPr>
          <p:cNvPr id="27" name="文本框 26"/>
          <p:cNvSpPr txBox="1"/>
          <p:nvPr/>
        </p:nvSpPr>
        <p:spPr>
          <a:xfrm>
            <a:off x="10584400" y="2153976"/>
            <a:ext cx="402225" cy="738664"/>
          </a:xfrm>
          <a:prstGeom prst="rect">
            <a:avLst/>
          </a:prstGeom>
          <a:noFill/>
        </p:spPr>
        <p:txBody>
          <a:bodyPr wrap="square" rtlCol="0">
            <a:spAutoFit/>
          </a:bodyPr>
          <a:lstStyle/>
          <a:p>
            <a:r>
              <a:rPr lang="zh-CN" altLang="en-US" sz="1400" dirty="0">
                <a:solidFill>
                  <a:srgbClr val="FF0000"/>
                </a:solidFill>
              </a:rPr>
              <a:t>第一次</a:t>
            </a:r>
          </a:p>
        </p:txBody>
      </p:sp>
      <p:sp>
        <p:nvSpPr>
          <p:cNvPr id="28" name="文本框 27"/>
          <p:cNvSpPr txBox="1"/>
          <p:nvPr/>
        </p:nvSpPr>
        <p:spPr>
          <a:xfrm>
            <a:off x="11241744" y="2153976"/>
            <a:ext cx="402225" cy="738664"/>
          </a:xfrm>
          <a:prstGeom prst="rect">
            <a:avLst/>
          </a:prstGeom>
          <a:noFill/>
        </p:spPr>
        <p:txBody>
          <a:bodyPr wrap="square" rtlCol="0">
            <a:spAutoFit/>
          </a:bodyPr>
          <a:lstStyle/>
          <a:p>
            <a:r>
              <a:rPr lang="zh-CN" altLang="en-US" sz="1400" dirty="0">
                <a:solidFill>
                  <a:srgbClr val="FF0000"/>
                </a:solidFill>
              </a:rPr>
              <a:t>第二次</a:t>
            </a: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实验结果</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06" y="1022268"/>
            <a:ext cx="5885896" cy="5021405"/>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982" y="1794625"/>
            <a:ext cx="5456809" cy="3620754"/>
          </a:xfrm>
          <a:prstGeom prst="rect">
            <a:avLst/>
          </a:prstGeom>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05</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7" name="文本框 6"/>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600" normalizeH="0" baseline="0" noProof="0" dirty="0">
                <a:ln>
                  <a:noFill/>
                </a:ln>
                <a:solidFill>
                  <a:prstClr val="black"/>
                </a:solidFill>
                <a:effectLst/>
                <a:uLnTx/>
                <a:uFillTx/>
                <a:latin typeface="微软雅黑" panose="020B0503020204020204" charset="-122"/>
                <a:ea typeface="微软雅黑" panose="020B0503020204020204" charset="-122"/>
                <a:cs typeface="+mn-cs"/>
              </a:rPr>
              <a:t>总结反思</a:t>
            </a:r>
          </a:p>
        </p:txBody>
      </p:sp>
      <p:sp>
        <p:nvSpPr>
          <p:cNvPr id="8" name="文本框 7"/>
          <p:cNvSpPr txBox="1"/>
          <p:nvPr/>
        </p:nvSpPr>
        <p:spPr>
          <a:xfrm>
            <a:off x="5550367" y="3775625"/>
            <a:ext cx="4743606" cy="523220"/>
          </a:xfrm>
          <a:prstGeom prst="rect">
            <a:avLst/>
          </a:prstGeom>
          <a:noFill/>
        </p:spPr>
        <p:txBody>
          <a:bodyPr wrap="none" rtlCol="0">
            <a:spAutoFit/>
          </a:bodyPr>
          <a:lstStyle/>
          <a:p>
            <a:pPr lvl="0" eaLnBrk="0" fontAlgn="base" hangingPunct="0">
              <a:spcBef>
                <a:spcPct val="0"/>
              </a:spcBef>
              <a:spcAft>
                <a:spcPct val="0"/>
              </a:spcAft>
              <a:defRPr/>
            </a:pPr>
            <a:r>
              <a:rPr lang="en-US" altLang="zh-CN" sz="2800" spc="100" dirty="0">
                <a:solidFill>
                  <a:prstClr val="white">
                    <a:lumMod val="75000"/>
                  </a:prstClr>
                </a:solidFill>
                <a:latin typeface="Century Gothic" panose="020B0502020202020204" pitchFamily="34" charset="0"/>
                <a:ea typeface="微软雅黑" panose="020B0503020204020204" charset="-122"/>
              </a:rPr>
              <a:t>Reflection and Summary</a:t>
            </a:r>
            <a:endParaRPr lang="zh-CN" altLang="en-US" sz="2800" spc="100" dirty="0">
              <a:solidFill>
                <a:prstClr val="white">
                  <a:lumMod val="75000"/>
                </a:prstClr>
              </a:solidFill>
              <a:latin typeface="Century Gothic" panose="020B0502020202020204" pitchFamily="34" charset="0"/>
              <a:ea typeface="微软雅黑" panose="020B0503020204020204" charset="-122"/>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9" name="组合 18"/>
          <p:cNvGrpSpPr/>
          <p:nvPr/>
        </p:nvGrpSpPr>
        <p:grpSpPr>
          <a:xfrm>
            <a:off x="10467218" y="5850000"/>
            <a:ext cx="1052654" cy="108000"/>
            <a:chOff x="10467218" y="6126091"/>
            <a:chExt cx="1052654" cy="108000"/>
          </a:xfrm>
        </p:grpSpPr>
        <p:sp>
          <p:nvSpPr>
            <p:cNvPr id="20" name="椭圆 19"/>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椭圆 20"/>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椭圆 21"/>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椭圆 22"/>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椭圆 23"/>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01</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7" name="文本框 6"/>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600" normalizeH="0" baseline="0" noProof="0" dirty="0">
                <a:ln>
                  <a:noFill/>
                </a:ln>
                <a:solidFill>
                  <a:prstClr val="black"/>
                </a:solidFill>
                <a:effectLst/>
                <a:uLnTx/>
                <a:uFillTx/>
                <a:latin typeface="微软雅黑" panose="020B0503020204020204" charset="-122"/>
                <a:ea typeface="微软雅黑" panose="020B0503020204020204" charset="-122"/>
                <a:cs typeface="+mn-cs"/>
              </a:rPr>
              <a:t>课题背景</a:t>
            </a:r>
          </a:p>
        </p:txBody>
      </p:sp>
      <p:sp>
        <p:nvSpPr>
          <p:cNvPr id="8" name="文本框 7"/>
          <p:cNvSpPr txBox="1"/>
          <p:nvPr/>
        </p:nvSpPr>
        <p:spPr>
          <a:xfrm>
            <a:off x="5550367" y="3775625"/>
            <a:ext cx="460414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rPr>
              <a:t>Background of the project</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charset="-122"/>
              <a:cs typeface="+mn-cs"/>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1" name="组合 20"/>
          <p:cNvGrpSpPr/>
          <p:nvPr/>
        </p:nvGrpSpPr>
        <p:grpSpPr>
          <a:xfrm>
            <a:off x="10467218" y="5850000"/>
            <a:ext cx="1052654" cy="108000"/>
            <a:chOff x="10467218" y="6126091"/>
            <a:chExt cx="1052654" cy="108000"/>
          </a:xfrm>
        </p:grpSpPr>
        <p:sp>
          <p:nvSpPr>
            <p:cNvPr id="22" name="椭圆 21"/>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椭圆 25"/>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反思总结</a:t>
            </a:r>
          </a:p>
        </p:txBody>
      </p:sp>
      <p:sp>
        <p:nvSpPr>
          <p:cNvPr id="11" name="矩形 10"/>
          <p:cNvSpPr/>
          <p:nvPr/>
        </p:nvSpPr>
        <p:spPr>
          <a:xfrm>
            <a:off x="1041400" y="1293252"/>
            <a:ext cx="10109200" cy="435610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4266" y="1103729"/>
            <a:ext cx="2487168" cy="2554545"/>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pitchFamily="49" charset="-122"/>
                <a:ea typeface="黑体" panose="02010609060101010101" pitchFamily="49" charset="-122"/>
              </a:rPr>
              <a:t>“</a:t>
            </a:r>
          </a:p>
        </p:txBody>
      </p:sp>
      <p:sp>
        <p:nvSpPr>
          <p:cNvPr id="13" name="文本框 12"/>
          <p:cNvSpPr txBox="1"/>
          <p:nvPr/>
        </p:nvSpPr>
        <p:spPr>
          <a:xfrm>
            <a:off x="1562100" y="2821859"/>
            <a:ext cx="9067800" cy="1561453"/>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lgn="just">
              <a:buFont typeface="Wingdings" panose="05000000000000000000" pitchFamily="2" charset="2"/>
              <a:buChar char="p"/>
            </a:pPr>
            <a:r>
              <a:rPr lang="zh-CN" altLang="en-US" sz="2000" dirty="0"/>
              <a:t>中心度分支作用是为了打压偏僻的正样本点，抑制低质量框的产生，提高检测效果。</a:t>
            </a:r>
            <a:endParaRPr lang="en-US" altLang="zh-CN" sz="2000" dirty="0"/>
          </a:p>
          <a:p>
            <a:pPr algn="just"/>
            <a:endParaRPr lang="en-US" altLang="zh-CN" sz="2000" dirty="0"/>
          </a:p>
          <a:p>
            <a:pPr marL="342900" indent="-342900" algn="just">
              <a:buFont typeface="Wingdings" panose="05000000000000000000" pitchFamily="2" charset="2"/>
              <a:buChar char="p"/>
            </a:pPr>
            <a:r>
              <a:rPr lang="zh-CN" altLang="en-US" sz="2000" dirty="0"/>
              <a:t>增加中心部分采样策略之后，检测效果有明显提升。</a:t>
            </a:r>
            <a:endParaRPr lang="en-US" altLang="zh-CN" sz="2000" dirty="0"/>
          </a:p>
        </p:txBody>
      </p:sp>
      <p:sp>
        <p:nvSpPr>
          <p:cNvPr id="17" name="文本框 16"/>
          <p:cNvSpPr txBox="1"/>
          <p:nvPr/>
        </p:nvSpPr>
        <p:spPr>
          <a:xfrm>
            <a:off x="4413250" y="1685723"/>
            <a:ext cx="3365500" cy="743665"/>
          </a:xfrm>
          <a:prstGeom prst="rect">
            <a:avLst/>
          </a:prstGeom>
          <a:noFill/>
        </p:spPr>
        <p:txBody>
          <a:bodyPr wrap="square" lIns="0" tIns="0" rIns="0" bIns="0" rtlCol="0">
            <a:spAutoFit/>
          </a:bodyPr>
          <a:lstStyle/>
          <a:p>
            <a:pPr algn="ctr">
              <a:lnSpc>
                <a:spcPct val="120000"/>
              </a:lnSpc>
            </a:pPr>
            <a:r>
              <a:rPr lang="zh-CN" altLang="en-US" sz="4400" b="1" spc="300" dirty="0">
                <a:solidFill>
                  <a:schemeClr val="accent4"/>
                </a:solidFill>
                <a:latin typeface="+mn-ea"/>
              </a:rPr>
              <a:t>中心度分支</a:t>
            </a:r>
          </a:p>
        </p:txBody>
      </p:sp>
      <p:sp>
        <p:nvSpPr>
          <p:cNvPr id="2" name="箭头: 右 1"/>
          <p:cNvSpPr/>
          <p:nvPr/>
        </p:nvSpPr>
        <p:spPr>
          <a:xfrm>
            <a:off x="1565058" y="4873775"/>
            <a:ext cx="399865" cy="28511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159599" y="4717484"/>
            <a:ext cx="8129620" cy="707886"/>
          </a:xfrm>
          <a:prstGeom prst="rect">
            <a:avLst/>
          </a:prstGeom>
        </p:spPr>
        <p:txBody>
          <a:bodyPr wrap="square">
            <a:spAutoFit/>
          </a:bodyPr>
          <a:lstStyle/>
          <a:p>
            <a:r>
              <a:rPr lang="zh-CN" altLang="en-US" sz="2000" spc="300" dirty="0">
                <a:solidFill>
                  <a:schemeClr val="tx1">
                    <a:lumMod val="85000"/>
                    <a:lumOff val="15000"/>
                  </a:schemeClr>
                </a:solidFill>
              </a:rPr>
              <a:t>原有的中心度分支所产生的效果并没有达到最佳，其分支结构与对应损失函数均有提升改进的空间</a:t>
            </a: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6"/>
          <p:cNvSpPr>
            <a:spLocks noGrp="1"/>
          </p:cNvSpPr>
          <p:nvPr>
            <p:ph type="body" sz="quarter" idx="13"/>
          </p:nvPr>
        </p:nvSpPr>
        <p:spPr>
          <a:xfrm>
            <a:off x="1282990" y="1484311"/>
            <a:ext cx="7287114" cy="2267551"/>
          </a:xfrm>
        </p:spPr>
        <p:txBody>
          <a:bodyPr>
            <a:normAutofit fontScale="92500" lnSpcReduction="20000"/>
          </a:bodyPr>
          <a:lstStyle/>
          <a:p>
            <a:pPr>
              <a:lnSpc>
                <a:spcPct val="150000"/>
              </a:lnSpc>
            </a:pPr>
            <a:r>
              <a:rPr lang="zh-CN" altLang="en-US" sz="6000" b="1" dirty="0">
                <a:latin typeface="+mn-ea"/>
                <a:ea typeface="+mn-ea"/>
              </a:rPr>
              <a:t>感谢各位专家老师</a:t>
            </a:r>
            <a:endParaRPr lang="en-US" altLang="zh-CN" sz="6000" b="1" dirty="0">
              <a:latin typeface="+mn-ea"/>
              <a:ea typeface="+mn-ea"/>
            </a:endParaRPr>
          </a:p>
          <a:p>
            <a:pPr>
              <a:lnSpc>
                <a:spcPct val="150000"/>
              </a:lnSpc>
            </a:pPr>
            <a:r>
              <a:rPr lang="zh-CN" altLang="en-US" sz="6000" b="1" dirty="0">
                <a:latin typeface="+mn-ea"/>
                <a:ea typeface="+mn-ea"/>
              </a:rPr>
              <a:t>请您批评指正</a:t>
            </a:r>
          </a:p>
        </p:txBody>
      </p:sp>
      <p:cxnSp>
        <p:nvCxnSpPr>
          <p:cNvPr id="13" name="直接连接符 12"/>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5" name="文本占位符 4"/>
          <p:cNvSpPr>
            <a:spLocks noGrp="1"/>
          </p:cNvSpPr>
          <p:nvPr>
            <p:ph type="body" sz="quarter" idx="12"/>
          </p:nvPr>
        </p:nvSpPr>
        <p:spPr>
          <a:xfrm>
            <a:off x="1301662" y="4270263"/>
            <a:ext cx="7287114" cy="1578523"/>
          </a:xfrm>
        </p:spPr>
        <p:txBody>
          <a:bodyPr>
            <a:normAutofit fontScale="92500" lnSpcReduction="10000"/>
          </a:bodyPr>
          <a:lstStyle/>
          <a:p>
            <a:pPr>
              <a:lnSpc>
                <a:spcPct val="150000"/>
              </a:lnSpc>
            </a:pPr>
            <a:r>
              <a:rPr lang="zh-CN" altLang="en-US" dirty="0"/>
              <a:t>答辩人：陶润洲</a:t>
            </a:r>
            <a:endParaRPr lang="en-US" altLang="zh-CN" dirty="0"/>
          </a:p>
          <a:p>
            <a:pPr>
              <a:lnSpc>
                <a:spcPct val="150000"/>
              </a:lnSpc>
            </a:pPr>
            <a:r>
              <a:rPr lang="zh-CN" altLang="en-US" dirty="0"/>
              <a:t>导　师：赵三元</a:t>
            </a:r>
            <a:endParaRPr lang="en-US" altLang="zh-CN" dirty="0"/>
          </a:p>
          <a:p>
            <a:pPr>
              <a:lnSpc>
                <a:spcPct val="150000"/>
              </a:lnSpc>
            </a:pPr>
            <a:r>
              <a:rPr lang="zh-CN" altLang="en-US" dirty="0"/>
              <a:t>时　间：</a:t>
            </a:r>
            <a:fld id="{557380AF-A950-485A-9126-2F7168CD3CCC}" type="datetime1">
              <a:rPr lang="zh-CN" altLang="en-US" dirty="0" smtClean="0"/>
              <a:t>2020/6/15</a:t>
            </a:fld>
            <a:endParaRPr lang="zh-CN" altLang="en-US"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课题背景</a:t>
            </a: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8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8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80604020202020204" pitchFamily="34" charset="0"/>
              <a:buNone/>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借助人脑的工作方式，通过构建层次化的结构，层与层之间通过简单的规则去进行连接，使得计算机可以如同人类一样，在海量的外界知识中，自主的学习相关的知识、提取复杂的特征，进而帮助人类去寻找一些隐藏在事物内部的规律、特征。而这种学习方式的本质其实是构建一张“深层次”的图，所以被称为深度学习。</a:t>
            </a: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课题背景</a:t>
            </a:r>
          </a:p>
        </p:txBody>
      </p:sp>
      <p:pic>
        <p:nvPicPr>
          <p:cNvPr id="4" name="图片 3"/>
          <p:cNvPicPr>
            <a:picLocks noChangeAspect="1"/>
          </p:cNvPicPr>
          <p:nvPr/>
        </p:nvPicPr>
        <p:blipFill>
          <a:blip r:embed="rId3"/>
          <a:stretch>
            <a:fillRect/>
          </a:stretch>
        </p:blipFill>
        <p:spPr>
          <a:xfrm>
            <a:off x="5175682" y="1233385"/>
            <a:ext cx="6657220" cy="2595897"/>
          </a:xfrm>
          <a:prstGeom prst="rect">
            <a:avLst/>
          </a:prstGeom>
        </p:spPr>
      </p:pic>
      <p:sp>
        <p:nvSpPr>
          <p:cNvPr id="29" name="文本框 28"/>
          <p:cNvSpPr txBox="1"/>
          <p:nvPr/>
        </p:nvSpPr>
        <p:spPr>
          <a:xfrm>
            <a:off x="823405" y="1484333"/>
            <a:ext cx="4194697" cy="116134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solidFill>
                  <a:srgbClr val="000000"/>
                </a:solidFill>
                <a:latin typeface="微软雅黑" panose="020B0503020204020204" charset="-122"/>
                <a:ea typeface="微软雅黑" panose="020B0503020204020204" charset="-122"/>
              </a:rPr>
              <a:t>自</a:t>
            </a:r>
            <a:r>
              <a:rPr lang="en-US" altLang="zh-CN" sz="2000" dirty="0">
                <a:solidFill>
                  <a:srgbClr val="000000"/>
                </a:solidFill>
                <a:latin typeface="微软雅黑" panose="020B0503020204020204" charset="-122"/>
                <a:ea typeface="微软雅黑" panose="020B0503020204020204" charset="-122"/>
              </a:rPr>
              <a:t>2006</a:t>
            </a:r>
            <a:r>
              <a:rPr lang="zh-CN" altLang="en-US" sz="2000" dirty="0">
                <a:solidFill>
                  <a:srgbClr val="000000"/>
                </a:solidFill>
                <a:latin typeface="微软雅黑" panose="020B0503020204020204" charset="-122"/>
                <a:ea typeface="微软雅黑" panose="020B0503020204020204" charset="-122"/>
              </a:rPr>
              <a:t>年深度学习概念提出来之后，大量的深度神经网络论文被发表。</a:t>
            </a:r>
            <a:endParaRPr lang="en-US" altLang="zh-CN" sz="2000" dirty="0">
              <a:solidFill>
                <a:srgbClr val="000000"/>
              </a:solidFill>
              <a:latin typeface="微软雅黑" panose="020B0503020204020204" charset="-122"/>
              <a:ea typeface="微软雅黑" panose="020B0503020204020204" charset="-122"/>
            </a:endParaRPr>
          </a:p>
        </p:txBody>
      </p:sp>
      <p:sp>
        <p:nvSpPr>
          <p:cNvPr id="5" name="箭头: 下 4"/>
          <p:cNvSpPr/>
          <p:nvPr/>
        </p:nvSpPr>
        <p:spPr>
          <a:xfrm>
            <a:off x="2539016" y="2890177"/>
            <a:ext cx="763478" cy="1191989"/>
          </a:xfrm>
          <a:prstGeom prst="downArrow">
            <a:avLst/>
          </a:prstGeom>
          <a:solidFill>
            <a:schemeClr val="bg2"/>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823406" y="4326666"/>
            <a:ext cx="4194697" cy="1561453"/>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en-US" altLang="zh-CN" sz="2000" dirty="0">
                <a:solidFill>
                  <a:srgbClr val="000000"/>
                </a:solidFill>
                <a:latin typeface="微软雅黑" panose="020B0503020204020204" charset="-122"/>
                <a:ea typeface="微软雅黑" panose="020B0503020204020204" charset="-122"/>
              </a:rPr>
              <a:t>2012</a:t>
            </a:r>
            <a:r>
              <a:rPr lang="zh-CN" altLang="en-US" sz="2000" dirty="0">
                <a:solidFill>
                  <a:srgbClr val="000000"/>
                </a:solidFill>
                <a:latin typeface="微软雅黑" panose="020B0503020204020204" charset="-122"/>
                <a:ea typeface="微软雅黑" panose="020B0503020204020204" charset="-122"/>
              </a:rPr>
              <a:t>年</a:t>
            </a:r>
            <a:r>
              <a:rPr lang="en-US" altLang="zh-CN" sz="2000" dirty="0">
                <a:solidFill>
                  <a:srgbClr val="000000"/>
                </a:solidFill>
                <a:latin typeface="微软雅黑" panose="020B0503020204020204" charset="-122"/>
                <a:ea typeface="微软雅黑" panose="020B0503020204020204" charset="-122"/>
              </a:rPr>
              <a:t>Hinton</a:t>
            </a:r>
            <a:r>
              <a:rPr lang="zh-CN" altLang="en-US" sz="2000" dirty="0">
                <a:solidFill>
                  <a:srgbClr val="000000"/>
                </a:solidFill>
                <a:latin typeface="微软雅黑" panose="020B0503020204020204" charset="-122"/>
                <a:ea typeface="微软雅黑" panose="020B0503020204020204" charset="-122"/>
              </a:rPr>
              <a:t>课题组通过</a:t>
            </a:r>
            <a:r>
              <a:rPr lang="en-US" altLang="zh-CN" sz="2000" dirty="0">
                <a:solidFill>
                  <a:srgbClr val="000000"/>
                </a:solidFill>
                <a:latin typeface="微软雅黑" panose="020B0503020204020204" charset="-122"/>
                <a:ea typeface="微软雅黑" panose="020B0503020204020204" charset="-122"/>
              </a:rPr>
              <a:t>AlexNet</a:t>
            </a:r>
            <a:r>
              <a:rPr lang="zh-CN" altLang="en-US" sz="2000" dirty="0">
                <a:solidFill>
                  <a:srgbClr val="000000"/>
                </a:solidFill>
                <a:latin typeface="微软雅黑" panose="020B0503020204020204" charset="-122"/>
                <a:ea typeface="微软雅黑" panose="020B0503020204020204" charset="-122"/>
              </a:rPr>
              <a:t>网络获得</a:t>
            </a:r>
            <a:r>
              <a:rPr lang="en-US" altLang="zh-CN" sz="2000" dirty="0">
                <a:solidFill>
                  <a:srgbClr val="000000"/>
                </a:solidFill>
                <a:latin typeface="微软雅黑" panose="020B0503020204020204" charset="-122"/>
                <a:ea typeface="微软雅黑" panose="020B0503020204020204" charset="-122"/>
              </a:rPr>
              <a:t>ImageNet</a:t>
            </a:r>
            <a:r>
              <a:rPr lang="zh-CN" altLang="en-US" sz="2000" dirty="0">
                <a:solidFill>
                  <a:srgbClr val="000000"/>
                </a:solidFill>
                <a:latin typeface="微软雅黑" panose="020B0503020204020204" charset="-122"/>
                <a:ea typeface="微软雅黑" panose="020B0503020204020204" charset="-122"/>
              </a:rPr>
              <a:t>图像识别大赛的冠军之后，深度神经网络开始正式进入人们视野。</a:t>
            </a:r>
            <a:endParaRPr lang="en-US" altLang="zh-CN" sz="2000" dirty="0">
              <a:solidFill>
                <a:srgbClr val="000000"/>
              </a:solidFill>
              <a:latin typeface="微软雅黑" panose="020B0503020204020204" charset="-122"/>
              <a:ea typeface="微软雅黑" panose="020B0503020204020204" charset="-122"/>
            </a:endParaRPr>
          </a:p>
        </p:txBody>
      </p:sp>
      <p:sp>
        <p:nvSpPr>
          <p:cNvPr id="33" name="箭头: 下 32"/>
          <p:cNvSpPr/>
          <p:nvPr/>
        </p:nvSpPr>
        <p:spPr>
          <a:xfrm rot="16200000">
            <a:off x="5714261" y="4511397"/>
            <a:ext cx="763478" cy="1191989"/>
          </a:xfrm>
          <a:prstGeom prst="downArrow">
            <a:avLst/>
          </a:prstGeom>
          <a:solidFill>
            <a:schemeClr val="bg2"/>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7173897" y="4326664"/>
            <a:ext cx="4194697" cy="1561453"/>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solidFill>
                  <a:srgbClr val="000000"/>
                </a:solidFill>
                <a:latin typeface="微软雅黑" panose="020B0503020204020204" charset="-122"/>
                <a:ea typeface="微软雅黑" panose="020B0503020204020204" charset="-122"/>
              </a:rPr>
              <a:t>目前，深度学习正在广泛的应用于计算机视觉领域中，而目标检测作为其基础任务之一，也在飞速的发展。</a:t>
            </a:r>
            <a:endParaRPr lang="en-US" altLang="zh-CN" sz="2000" dirty="0">
              <a:solidFill>
                <a:srgbClr val="000000"/>
              </a:solidFill>
              <a:latin typeface="微软雅黑" panose="020B0503020204020204" charset="-122"/>
              <a:ea typeface="微软雅黑" panose="020B0503020204020204" charset="-122"/>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课题背景</a:t>
            </a:r>
          </a:p>
        </p:txBody>
      </p:sp>
      <p:sp>
        <p:nvSpPr>
          <p:cNvPr id="32" name="矩形 31"/>
          <p:cNvSpPr/>
          <p:nvPr/>
        </p:nvSpPr>
        <p:spPr>
          <a:xfrm>
            <a:off x="4777429" y="2730279"/>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91347" y="1993806"/>
            <a:ext cx="4747453" cy="584775"/>
          </a:xfrm>
          <a:prstGeom prst="rect">
            <a:avLst/>
          </a:prstGeom>
          <a:noFill/>
        </p:spPr>
        <p:txBody>
          <a:bodyPr wrap="none" lIns="0" rtlCol="0">
            <a:spAutoFit/>
          </a:bodyPr>
          <a:lstStyle/>
          <a:p>
            <a:r>
              <a:rPr lang="zh-CN" altLang="en-US" sz="3200" b="1" spc="100" dirty="0">
                <a:solidFill>
                  <a:schemeClr val="accent1"/>
                </a:solidFill>
              </a:rPr>
              <a:t>基于锚点框目标检测算法</a:t>
            </a:r>
          </a:p>
        </p:txBody>
      </p:sp>
      <p:sp>
        <p:nvSpPr>
          <p:cNvPr id="34" name="文本框 33"/>
          <p:cNvSpPr txBox="1"/>
          <p:nvPr/>
        </p:nvSpPr>
        <p:spPr>
          <a:xfrm>
            <a:off x="678858" y="2989828"/>
            <a:ext cx="4959942" cy="2405522"/>
          </a:xfrm>
          <a:prstGeom prst="rect">
            <a:avLst/>
          </a:prstGeom>
          <a:noFill/>
        </p:spPr>
        <p:txBody>
          <a:bodyPr wrap="square" lIns="0" rtlCol="0">
            <a:normAutofit/>
          </a:bodyPr>
          <a:lstStyle/>
          <a:p>
            <a:pPr algn="just" eaLnBrk="1">
              <a:lnSpc>
                <a:spcPct val="150000"/>
              </a:lnSpc>
            </a:pPr>
            <a:r>
              <a:rPr lang="zh-CN" altLang="en-US" sz="1600" spc="100" dirty="0"/>
              <a:t>通过预定义一组不同位置不同尺寸的锚点框，用于检测识别目标，避免多尺度遍历滑窗，使检测效果更好、检测速度更快。</a:t>
            </a:r>
            <a:endParaRPr lang="en-US" altLang="zh-CN" sz="1600" spc="100" dirty="0"/>
          </a:p>
          <a:p>
            <a:pPr algn="just" eaLnBrk="1">
              <a:lnSpc>
                <a:spcPct val="150000"/>
              </a:lnSpc>
            </a:pPr>
            <a:endParaRPr lang="en-US" altLang="zh-CN" sz="1600" spc="100" dirty="0"/>
          </a:p>
          <a:p>
            <a:pPr algn="just">
              <a:lnSpc>
                <a:spcPct val="150000"/>
              </a:lnSpc>
            </a:pPr>
            <a:r>
              <a:rPr lang="zh-CN" altLang="en-US" sz="1600" spc="100" dirty="0"/>
              <a:t>例如</a:t>
            </a:r>
            <a:r>
              <a:rPr lang="en-US" altLang="zh-CN" sz="1600" spc="100" dirty="0"/>
              <a:t>:	Faster R-CNN	(15'ICCV)</a:t>
            </a:r>
          </a:p>
          <a:p>
            <a:pPr algn="just">
              <a:lnSpc>
                <a:spcPct val="150000"/>
              </a:lnSpc>
            </a:pPr>
            <a:r>
              <a:rPr lang="en-US" altLang="zh-CN" sz="1600" spc="100" dirty="0"/>
              <a:t>	SSD		(16'ECCV)</a:t>
            </a:r>
            <a:endParaRPr lang="zh-CN" altLang="en-US" sz="1600" spc="100" dirty="0"/>
          </a:p>
        </p:txBody>
      </p:sp>
      <p:sp>
        <p:nvSpPr>
          <p:cNvPr id="35" name="矩形 34"/>
          <p:cNvSpPr/>
          <p:nvPr/>
        </p:nvSpPr>
        <p:spPr>
          <a:xfrm>
            <a:off x="6703872" y="2724552"/>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703872" y="1993806"/>
            <a:ext cx="4324261" cy="584775"/>
          </a:xfrm>
          <a:prstGeom prst="rect">
            <a:avLst/>
          </a:prstGeom>
          <a:noFill/>
        </p:spPr>
        <p:txBody>
          <a:bodyPr wrap="none" lIns="0" rtlCol="0">
            <a:spAutoFit/>
          </a:bodyPr>
          <a:lstStyle/>
          <a:p>
            <a:r>
              <a:rPr lang="zh-CN" altLang="en-US" sz="3200" b="1" spc="100" dirty="0">
                <a:solidFill>
                  <a:schemeClr val="accent4"/>
                </a:solidFill>
              </a:rPr>
              <a:t>无锚点框目标检测算法</a:t>
            </a:r>
          </a:p>
        </p:txBody>
      </p:sp>
      <p:sp>
        <p:nvSpPr>
          <p:cNvPr id="37" name="文本框 36"/>
          <p:cNvSpPr txBox="1"/>
          <p:nvPr/>
        </p:nvSpPr>
        <p:spPr>
          <a:xfrm>
            <a:off x="6686550" y="2989828"/>
            <a:ext cx="4826592" cy="2405522"/>
          </a:xfrm>
          <a:prstGeom prst="rect">
            <a:avLst/>
          </a:prstGeom>
          <a:noFill/>
        </p:spPr>
        <p:txBody>
          <a:bodyPr wrap="square" lIns="0" rtlCol="0">
            <a:normAutofit/>
          </a:bodyPr>
          <a:lstStyle/>
          <a:p>
            <a:pPr algn="just" eaLnBrk="1">
              <a:lnSpc>
                <a:spcPct val="150000"/>
              </a:lnSpc>
            </a:pPr>
            <a:r>
              <a:rPr lang="zh-CN" altLang="en-US" sz="1600" spc="100" dirty="0"/>
              <a:t>通过使用关键点等特征来取代锚点框进行检测，避免了与预定义锚点框相关的超参数的计算，减少内存占用量，检测速度也有所提高。</a:t>
            </a:r>
            <a:endParaRPr lang="en-US" altLang="zh-CN" sz="1600" spc="100" dirty="0"/>
          </a:p>
          <a:p>
            <a:pPr algn="just" eaLnBrk="1">
              <a:lnSpc>
                <a:spcPct val="150000"/>
              </a:lnSpc>
            </a:pPr>
            <a:endParaRPr lang="en-US" altLang="zh-CN" sz="1600" spc="100" dirty="0"/>
          </a:p>
          <a:p>
            <a:pPr algn="just">
              <a:lnSpc>
                <a:spcPct val="150000"/>
              </a:lnSpc>
            </a:pPr>
            <a:r>
              <a:rPr lang="zh-CN" altLang="en-US" sz="1600" spc="100" dirty="0"/>
              <a:t>例如：</a:t>
            </a:r>
            <a:r>
              <a:rPr lang="en-US" altLang="zh-CN" sz="1600" spc="100" dirty="0"/>
              <a:t>	YOLO           </a:t>
            </a:r>
            <a:r>
              <a:rPr lang="zh-CN" altLang="en-US" sz="1600" spc="100" dirty="0"/>
              <a:t>（</a:t>
            </a:r>
            <a:r>
              <a:rPr lang="en-US" altLang="zh-CN" sz="1600" spc="100" dirty="0"/>
              <a:t>16'CVPR</a:t>
            </a:r>
            <a:r>
              <a:rPr lang="zh-CN" altLang="en-US" sz="1600" spc="100" dirty="0"/>
              <a:t>）</a:t>
            </a:r>
            <a:endParaRPr lang="en-US" altLang="zh-CN" sz="1600" spc="100" dirty="0"/>
          </a:p>
          <a:p>
            <a:pPr algn="just">
              <a:lnSpc>
                <a:spcPct val="150000"/>
              </a:lnSpc>
            </a:pPr>
            <a:r>
              <a:rPr lang="en-US" altLang="zh-CN" sz="1600" spc="100" dirty="0"/>
              <a:t>	CornerNet    </a:t>
            </a:r>
            <a:r>
              <a:rPr lang="zh-CN" altLang="en-US" sz="1600" spc="100" dirty="0"/>
              <a:t>（</a:t>
            </a:r>
            <a:r>
              <a:rPr lang="en-US" altLang="zh-CN" sz="1600" spc="100" dirty="0"/>
              <a:t>18'ECCV </a:t>
            </a:r>
            <a:r>
              <a:rPr lang="zh-CN" altLang="en-US" sz="1600" spc="100" dirty="0"/>
              <a:t>）</a:t>
            </a:r>
            <a:r>
              <a:rPr lang="en-US" altLang="zh-CN" sz="1600" spc="100" dirty="0"/>
              <a:t>	</a:t>
            </a:r>
            <a:endParaRPr lang="zh-CN" altLang="en-US" sz="1600" spc="100" dirty="0"/>
          </a:p>
        </p:txBody>
      </p:sp>
      <p:cxnSp>
        <p:nvCxnSpPr>
          <p:cNvPr id="38" name="直接连接符 37"/>
          <p:cNvCxnSpPr/>
          <p:nvPr/>
        </p:nvCxnSpPr>
        <p:spPr>
          <a:xfrm>
            <a:off x="6091989" y="1997816"/>
            <a:ext cx="0" cy="319829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rPr>
              <a:t>02</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charset="-122"/>
              <a:cs typeface="+mn-cs"/>
            </a:endParaRPr>
          </a:p>
        </p:txBody>
      </p:sp>
      <p:sp>
        <p:nvSpPr>
          <p:cNvPr id="7" name="文本框 6"/>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000" b="1" spc="600" dirty="0">
                <a:solidFill>
                  <a:prstClr val="black"/>
                </a:solidFill>
                <a:latin typeface="微软雅黑" panose="020B0503020204020204" charset="-122"/>
                <a:ea typeface="微软雅黑" panose="020B0503020204020204" charset="-122"/>
              </a:rPr>
              <a:t>算法介绍</a:t>
            </a:r>
            <a:endParaRPr kumimoji="0" lang="zh-CN" altLang="en-US" sz="4000" b="1" i="0" u="none" strike="noStrike" kern="1200" cap="none" spc="60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 name="文本框 7"/>
          <p:cNvSpPr txBox="1"/>
          <p:nvPr/>
        </p:nvSpPr>
        <p:spPr>
          <a:xfrm>
            <a:off x="5550367" y="3775625"/>
            <a:ext cx="5541902" cy="523220"/>
          </a:xfrm>
          <a:prstGeom prst="rect">
            <a:avLst/>
          </a:prstGeom>
          <a:noFill/>
        </p:spPr>
        <p:txBody>
          <a:bodyPr wrap="none" rtlCol="0">
            <a:spAutoFit/>
          </a:bodyPr>
          <a:lstStyle/>
          <a:p>
            <a:pPr lvl="0" eaLnBrk="0" fontAlgn="base" hangingPunct="0">
              <a:spcBef>
                <a:spcPct val="0"/>
              </a:spcBef>
              <a:spcAft>
                <a:spcPct val="0"/>
              </a:spcAft>
              <a:defRPr/>
            </a:pPr>
            <a:r>
              <a:rPr lang="en-US" altLang="zh-CN" sz="2800" spc="100" dirty="0">
                <a:solidFill>
                  <a:prstClr val="white">
                    <a:lumMod val="75000"/>
                  </a:prstClr>
                </a:solidFill>
                <a:latin typeface="Century Gothic" panose="020B0502020202020204" pitchFamily="34" charset="0"/>
                <a:ea typeface="微软雅黑" panose="020B0503020204020204" charset="-122"/>
              </a:rPr>
              <a:t>Introduction of the algorithm</a:t>
            </a:r>
            <a:endParaRPr lang="zh-CN" altLang="en-US" sz="2800" spc="100" dirty="0">
              <a:solidFill>
                <a:prstClr val="white">
                  <a:lumMod val="75000"/>
                </a:prstClr>
              </a:solidFill>
              <a:latin typeface="Century Gothic" panose="020B0502020202020204" pitchFamily="34" charset="0"/>
              <a:ea typeface="微软雅黑" panose="020B0503020204020204" charset="-122"/>
            </a:endParaRPr>
          </a:p>
        </p:txBody>
      </p:sp>
      <p:cxnSp>
        <p:nvCxnSpPr>
          <p:cNvPr id="10" name="直接连接符 9"/>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3" name="组合 12"/>
          <p:cNvGrpSpPr/>
          <p:nvPr/>
        </p:nvGrpSpPr>
        <p:grpSpPr>
          <a:xfrm>
            <a:off x="10467218" y="5850000"/>
            <a:ext cx="1052654" cy="108000"/>
            <a:chOff x="10467218" y="6126091"/>
            <a:chExt cx="1052654" cy="108000"/>
          </a:xfrm>
        </p:grpSpPr>
        <p:sp>
          <p:nvSpPr>
            <p:cNvPr id="14" name="椭圆 13"/>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椭圆 14"/>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椭圆 15"/>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7" name="椭圆 16"/>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 name="椭圆 17"/>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zh-CN" altLang="en-US" dirty="0"/>
              <a:t>算法介绍</a:t>
            </a:r>
          </a:p>
        </p:txBody>
      </p:sp>
      <p:sp>
        <p:nvSpPr>
          <p:cNvPr id="8" name="平行四边形 7"/>
          <p:cNvSpPr/>
          <p:nvPr/>
        </p:nvSpPr>
        <p:spPr>
          <a:xfrm>
            <a:off x="674412"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822046" y="2366244"/>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4978400" y="2558913"/>
            <a:ext cx="2235200" cy="1653914"/>
          </a:xfrm>
          <a:prstGeom prst="rect">
            <a:avLst/>
          </a:prstGeom>
          <a:noFill/>
        </p:spPr>
        <p:txBody>
          <a:bodyPr wrap="square" lIns="0" tIns="0" rIns="0" bIns="0" rtlCol="0">
            <a:spAutoFit/>
          </a:bodyPr>
          <a:lstStyle/>
          <a:p>
            <a:pPr algn="ctr">
              <a:lnSpc>
                <a:spcPct val="120000"/>
              </a:lnSpc>
            </a:pPr>
            <a:r>
              <a:rPr lang="en-US" altLang="zh-CN" sz="9600" i="1" spc="300" dirty="0">
                <a:solidFill>
                  <a:schemeClr val="accent1">
                    <a:alpha val="11000"/>
                  </a:schemeClr>
                </a:solidFill>
                <a:latin typeface="+mj-lt"/>
              </a:rPr>
              <a:t>VS</a:t>
            </a:r>
            <a:endParaRPr lang="zh-CN" altLang="en-US" sz="9600" i="1" spc="300" dirty="0">
              <a:solidFill>
                <a:schemeClr val="accent1">
                  <a:alpha val="11000"/>
                </a:schemeClr>
              </a:solidFill>
              <a:latin typeface="+mj-lt"/>
            </a:endParaRPr>
          </a:p>
        </p:txBody>
      </p:sp>
      <p:sp>
        <p:nvSpPr>
          <p:cNvPr id="17" name="文本框 16"/>
          <p:cNvSpPr txBox="1"/>
          <p:nvPr/>
        </p:nvSpPr>
        <p:spPr>
          <a:xfrm>
            <a:off x="6723708" y="3732057"/>
            <a:ext cx="3904343" cy="76123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在得到的特征图上逐像素点进行回归检测。</a:t>
            </a:r>
          </a:p>
        </p:txBody>
      </p:sp>
      <p:sp>
        <p:nvSpPr>
          <p:cNvPr id="18" name="文本框 17"/>
          <p:cNvSpPr txBox="1"/>
          <p:nvPr/>
        </p:nvSpPr>
        <p:spPr>
          <a:xfrm>
            <a:off x="6723708" y="2892691"/>
            <a:ext cx="4747989"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ea typeface="+mj-ea"/>
              </a:rPr>
              <a:t>全卷积单阶段目标检测方法</a:t>
            </a:r>
          </a:p>
        </p:txBody>
      </p:sp>
      <p:sp>
        <p:nvSpPr>
          <p:cNvPr id="20" name="文本框 19"/>
          <p:cNvSpPr txBox="1"/>
          <p:nvPr/>
        </p:nvSpPr>
        <p:spPr>
          <a:xfrm>
            <a:off x="967666" y="2027056"/>
            <a:ext cx="4425637" cy="505588"/>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ea typeface="+mj-ea"/>
              </a:rPr>
              <a:t>基于锚点框目标检测方法</a:t>
            </a:r>
          </a:p>
        </p:txBody>
      </p:sp>
      <p:sp>
        <p:nvSpPr>
          <p:cNvPr id="12" name="文本框 11"/>
          <p:cNvSpPr txBox="1"/>
          <p:nvPr/>
        </p:nvSpPr>
        <p:spPr>
          <a:xfrm>
            <a:off x="1488960" y="2933686"/>
            <a:ext cx="3904343" cy="76123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在得到的特征图上使用预定义的锚点框进行检测。</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8" name="表格 5"/>
          <p:cNvGraphicFramePr>
            <a:graphicFrameLocks noGrp="1"/>
          </p:cNvGraphicFramePr>
          <p:nvPr/>
        </p:nvGraphicFramePr>
        <p:xfrm>
          <a:off x="1171833" y="1402300"/>
          <a:ext cx="4320000" cy="4040220"/>
        </p:xfrm>
        <a:graphic>
          <a:graphicData uri="http://schemas.openxmlformats.org/drawingml/2006/table">
            <a:tbl>
              <a:tblPr firstRow="1" bandRow="1">
                <a:tableStyleId>{5C22544A-7EE6-4342-B048-85BDC9FD1C3A}</a:tableStyleId>
              </a:tblPr>
              <a:tblGrid>
                <a:gridCol w="86400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tblGrid>
              <a:tr h="808044">
                <a:tc>
                  <a:txBody>
                    <a:bodyPr/>
                    <a:lstStyle/>
                    <a:p>
                      <a:endParaRPr lang="zh-CN" altLang="en-US" sz="1800" dirty="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08044">
                <a:tc>
                  <a:txBody>
                    <a:bodyPr/>
                    <a:lstStyle/>
                    <a:p>
                      <a:endParaRPr lang="zh-CN" altLang="en-US" sz="1800" dirty="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08044">
                <a:tc>
                  <a:txBody>
                    <a:bodyPr/>
                    <a:lstStyle/>
                    <a:p>
                      <a:endParaRPr lang="zh-CN" altLang="en-US" sz="180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08044">
                <a:tc>
                  <a:txBody>
                    <a:bodyPr/>
                    <a:lstStyle/>
                    <a:p>
                      <a:endParaRPr lang="zh-CN" altLang="en-US" sz="180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08044">
                <a:tc>
                  <a:txBody>
                    <a:bodyPr/>
                    <a:lstStyle/>
                    <a:p>
                      <a:endParaRPr lang="zh-CN" altLang="en-US" sz="1800" dirty="0"/>
                    </a:p>
                  </a:txBody>
                  <a:tcPr marL="89350" marR="89350" marT="44674" marB="446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a:p>
                  </a:txBody>
                  <a:tcPr marL="89350" marR="89350" marT="44674" marB="446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1800" dirty="0"/>
                    </a:p>
                  </a:txBody>
                  <a:tcPr marL="89350" marR="89350" marT="44674" marB="446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93" name="表格 93"/>
          <p:cNvGraphicFramePr>
            <a:graphicFrameLocks noGrp="1"/>
          </p:cNvGraphicFramePr>
          <p:nvPr/>
        </p:nvGraphicFramePr>
        <p:xfrm>
          <a:off x="2185366" y="2349000"/>
          <a:ext cx="2160000" cy="216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tblGrid>
              <a:tr h="360000">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0000">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0000">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0000">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500" dirty="0"/>
                    </a:p>
                  </a:txBody>
                  <a:tcPr marL="24300" marR="24300" marT="12150" marB="12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9" name="椭圆 48"/>
          <p:cNvSpPr/>
          <p:nvPr/>
        </p:nvSpPr>
        <p:spPr>
          <a:xfrm>
            <a:off x="1096373"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1958987"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椭圆 50"/>
          <p:cNvSpPr/>
          <p:nvPr/>
        </p:nvSpPr>
        <p:spPr>
          <a:xfrm>
            <a:off x="2821601"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3684215"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椭圆 52"/>
          <p:cNvSpPr/>
          <p:nvPr/>
        </p:nvSpPr>
        <p:spPr>
          <a:xfrm>
            <a:off x="4546829"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5409443" y="1325662"/>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1096376"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椭圆 55"/>
          <p:cNvSpPr/>
          <p:nvPr/>
        </p:nvSpPr>
        <p:spPr>
          <a:xfrm>
            <a:off x="1958990"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椭圆 56"/>
          <p:cNvSpPr/>
          <p:nvPr/>
        </p:nvSpPr>
        <p:spPr>
          <a:xfrm>
            <a:off x="2821604"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8" name="椭圆 57"/>
          <p:cNvSpPr/>
          <p:nvPr/>
        </p:nvSpPr>
        <p:spPr>
          <a:xfrm>
            <a:off x="3684218"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椭圆 58"/>
          <p:cNvSpPr/>
          <p:nvPr/>
        </p:nvSpPr>
        <p:spPr>
          <a:xfrm>
            <a:off x="4546832"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椭圆 59"/>
          <p:cNvSpPr/>
          <p:nvPr/>
        </p:nvSpPr>
        <p:spPr>
          <a:xfrm>
            <a:off x="5409446" y="2120655"/>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1096373"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1958987"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2821601"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3684215"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546829"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椭圆 83"/>
          <p:cNvSpPr/>
          <p:nvPr/>
        </p:nvSpPr>
        <p:spPr>
          <a:xfrm>
            <a:off x="5409443" y="5362157"/>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2500545" y="2019623"/>
            <a:ext cx="902473" cy="1619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文本框 87"/>
          <p:cNvSpPr txBox="1"/>
          <p:nvPr/>
        </p:nvSpPr>
        <p:spPr>
          <a:xfrm>
            <a:off x="2500545" y="2016812"/>
            <a:ext cx="343229" cy="461665"/>
          </a:xfrm>
          <a:prstGeom prst="rect">
            <a:avLst/>
          </a:prstGeom>
          <a:noFill/>
        </p:spPr>
        <p:txBody>
          <a:bodyPr wrap="square" rtlCol="0">
            <a:spAutoFit/>
          </a:bodyPr>
          <a:lstStyle/>
          <a:p>
            <a:r>
              <a:rPr lang="en-US" altLang="zh-CN" sz="2400" dirty="0"/>
              <a:t>A</a:t>
            </a:r>
            <a:endParaRPr lang="zh-CN" altLang="en-US" sz="2400" dirty="0"/>
          </a:p>
        </p:txBody>
      </p:sp>
      <p:sp>
        <p:nvSpPr>
          <p:cNvPr id="61" name="椭圆 60"/>
          <p:cNvSpPr/>
          <p:nvPr/>
        </p:nvSpPr>
        <p:spPr>
          <a:xfrm>
            <a:off x="1096379"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椭圆 61"/>
          <p:cNvSpPr/>
          <p:nvPr/>
        </p:nvSpPr>
        <p:spPr>
          <a:xfrm>
            <a:off x="1958993"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椭圆 62"/>
          <p:cNvSpPr/>
          <p:nvPr/>
        </p:nvSpPr>
        <p:spPr>
          <a:xfrm>
            <a:off x="2821607"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椭圆 63"/>
          <p:cNvSpPr/>
          <p:nvPr/>
        </p:nvSpPr>
        <p:spPr>
          <a:xfrm>
            <a:off x="3684221"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椭圆 64"/>
          <p:cNvSpPr/>
          <p:nvPr/>
        </p:nvSpPr>
        <p:spPr>
          <a:xfrm>
            <a:off x="4546835"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 name="椭圆 65"/>
          <p:cNvSpPr/>
          <p:nvPr/>
        </p:nvSpPr>
        <p:spPr>
          <a:xfrm>
            <a:off x="5409449" y="2915648"/>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椭圆 66"/>
          <p:cNvSpPr/>
          <p:nvPr/>
        </p:nvSpPr>
        <p:spPr>
          <a:xfrm>
            <a:off x="1096382"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 name="椭圆 67"/>
          <p:cNvSpPr/>
          <p:nvPr/>
        </p:nvSpPr>
        <p:spPr>
          <a:xfrm>
            <a:off x="1958996"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椭圆 68"/>
          <p:cNvSpPr/>
          <p:nvPr/>
        </p:nvSpPr>
        <p:spPr>
          <a:xfrm>
            <a:off x="2821610"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 name="椭圆 69"/>
          <p:cNvSpPr/>
          <p:nvPr/>
        </p:nvSpPr>
        <p:spPr>
          <a:xfrm>
            <a:off x="3684224"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椭圆 70"/>
          <p:cNvSpPr/>
          <p:nvPr/>
        </p:nvSpPr>
        <p:spPr>
          <a:xfrm>
            <a:off x="4546838"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椭圆 71"/>
          <p:cNvSpPr/>
          <p:nvPr/>
        </p:nvSpPr>
        <p:spPr>
          <a:xfrm>
            <a:off x="5409452" y="3710641"/>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3" name="椭圆 72"/>
          <p:cNvSpPr/>
          <p:nvPr/>
        </p:nvSpPr>
        <p:spPr>
          <a:xfrm>
            <a:off x="1096385"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4" name="椭圆 73"/>
          <p:cNvSpPr/>
          <p:nvPr/>
        </p:nvSpPr>
        <p:spPr>
          <a:xfrm>
            <a:off x="1958999"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2821613"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3684227"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7" name="椭圆 76"/>
          <p:cNvSpPr/>
          <p:nvPr/>
        </p:nvSpPr>
        <p:spPr>
          <a:xfrm>
            <a:off x="4546841"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8" name="椭圆 77"/>
          <p:cNvSpPr/>
          <p:nvPr/>
        </p:nvSpPr>
        <p:spPr>
          <a:xfrm>
            <a:off x="5409455" y="4505634"/>
            <a:ext cx="150921" cy="166456"/>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文本框 90"/>
          <p:cNvSpPr txBox="1"/>
          <p:nvPr/>
        </p:nvSpPr>
        <p:spPr>
          <a:xfrm>
            <a:off x="2500545" y="2781656"/>
            <a:ext cx="343229" cy="461665"/>
          </a:xfrm>
          <a:prstGeom prst="rect">
            <a:avLst/>
          </a:prstGeom>
          <a:noFill/>
        </p:spPr>
        <p:txBody>
          <a:bodyPr wrap="square" rtlCol="0">
            <a:spAutoFit/>
          </a:bodyPr>
          <a:lstStyle/>
          <a:p>
            <a:r>
              <a:rPr lang="en-US" altLang="zh-CN" sz="2400" dirty="0"/>
              <a:t>B</a:t>
            </a:r>
            <a:endParaRPr lang="zh-CN" altLang="en-US" sz="2400" dirty="0"/>
          </a:p>
        </p:txBody>
      </p:sp>
      <p:sp>
        <p:nvSpPr>
          <p:cNvPr id="92" name="文本框 91"/>
          <p:cNvSpPr txBox="1"/>
          <p:nvPr/>
        </p:nvSpPr>
        <p:spPr>
          <a:xfrm>
            <a:off x="3378195" y="2759333"/>
            <a:ext cx="343229" cy="461665"/>
          </a:xfrm>
          <a:prstGeom prst="rect">
            <a:avLst/>
          </a:prstGeom>
          <a:noFill/>
        </p:spPr>
        <p:txBody>
          <a:bodyPr wrap="square" rtlCol="0">
            <a:spAutoFit/>
          </a:bodyPr>
          <a:lstStyle/>
          <a:p>
            <a:r>
              <a:rPr lang="en-US" altLang="zh-CN" sz="2400" dirty="0"/>
              <a:t>C</a:t>
            </a:r>
            <a:endParaRPr lang="zh-CN" altLang="en-US" sz="2400" dirty="0"/>
          </a:p>
        </p:txBody>
      </p:sp>
      <p:sp>
        <p:nvSpPr>
          <p:cNvPr id="10" name="标题 9"/>
          <p:cNvSpPr>
            <a:spLocks noGrp="1"/>
          </p:cNvSpPr>
          <p:nvPr>
            <p:ph type="title"/>
          </p:nvPr>
        </p:nvSpPr>
        <p:spPr/>
        <p:txBody>
          <a:bodyPr/>
          <a:lstStyle/>
          <a:p>
            <a:r>
              <a:rPr lang="zh-CN" altLang="en-US" dirty="0"/>
              <a:t>算法介绍</a:t>
            </a:r>
          </a:p>
        </p:txBody>
      </p:sp>
      <p:sp>
        <p:nvSpPr>
          <p:cNvPr id="13" name="文本框 12"/>
          <p:cNvSpPr txBox="1"/>
          <p:nvPr/>
        </p:nvSpPr>
        <p:spPr>
          <a:xfrm>
            <a:off x="6046164" y="2011009"/>
            <a:ext cx="5920550" cy="3611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lgn="just">
              <a:buFont typeface="Wingdings" panose="05000000000000000000" pitchFamily="2" charset="2"/>
              <a:buChar char="Ø"/>
            </a:pPr>
            <a:r>
              <a:rPr lang="zh-CN" altLang="en-US" sz="2000" dirty="0"/>
              <a:t>将特征图上的点都映射回原始图片中</a:t>
            </a:r>
          </a:p>
        </p:txBody>
      </p:sp>
      <p:sp>
        <p:nvSpPr>
          <p:cNvPr id="95" name="文本框 94"/>
          <p:cNvSpPr txBox="1"/>
          <p:nvPr/>
        </p:nvSpPr>
        <p:spPr>
          <a:xfrm>
            <a:off x="6046164" y="1325662"/>
            <a:ext cx="5920550" cy="3611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lgn="just">
              <a:buFont typeface="Wingdings" panose="05000000000000000000" pitchFamily="2" charset="2"/>
              <a:buChar char="Ø"/>
            </a:pPr>
            <a:r>
              <a:rPr lang="zh-CN" altLang="en-US" sz="2000" dirty="0"/>
              <a:t>通过</a:t>
            </a:r>
            <a:r>
              <a:rPr lang="en-US" altLang="zh-CN" sz="2000" dirty="0"/>
              <a:t>CNN</a:t>
            </a:r>
            <a:r>
              <a:rPr lang="zh-CN" altLang="en-US" sz="2000" dirty="0"/>
              <a:t>特征提取网络得到特征图</a:t>
            </a:r>
          </a:p>
        </p:txBody>
      </p:sp>
      <p:sp>
        <p:nvSpPr>
          <p:cNvPr id="96" name="文本框 95"/>
          <p:cNvSpPr txBox="1"/>
          <p:nvPr/>
        </p:nvSpPr>
        <p:spPr>
          <a:xfrm>
            <a:off x="2826784" y="4540916"/>
            <a:ext cx="877163" cy="369332"/>
          </a:xfrm>
          <a:prstGeom prst="rect">
            <a:avLst/>
          </a:prstGeom>
          <a:noFill/>
        </p:spPr>
        <p:txBody>
          <a:bodyPr wrap="none" rtlCol="0">
            <a:spAutoFit/>
          </a:bodyPr>
          <a:lstStyle/>
          <a:p>
            <a:r>
              <a:rPr lang="zh-CN" altLang="en-US" dirty="0"/>
              <a:t>特征图</a:t>
            </a:r>
          </a:p>
        </p:txBody>
      </p:sp>
      <p:sp>
        <p:nvSpPr>
          <p:cNvPr id="97" name="文本框 96"/>
          <p:cNvSpPr txBox="1"/>
          <p:nvPr/>
        </p:nvSpPr>
        <p:spPr>
          <a:xfrm>
            <a:off x="6046164" y="2696356"/>
            <a:ext cx="5920550" cy="3611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lgn="just">
              <a:buFont typeface="Wingdings" panose="05000000000000000000" pitchFamily="2" charset="2"/>
              <a:buChar char="Ø"/>
            </a:pPr>
            <a:r>
              <a:rPr lang="zh-CN" altLang="en-US" sz="2000" dirty="0"/>
              <a:t>根据点与目标框的关系，判断正负样本</a:t>
            </a:r>
          </a:p>
        </p:txBody>
      </p:sp>
      <p:sp>
        <p:nvSpPr>
          <p:cNvPr id="98" name="文本框 97"/>
          <p:cNvSpPr txBox="1"/>
          <p:nvPr/>
        </p:nvSpPr>
        <p:spPr>
          <a:xfrm>
            <a:off x="6046164" y="3638857"/>
            <a:ext cx="5920550" cy="1961563"/>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en-US" altLang="zh-CN" sz="2000" dirty="0"/>
              <a:t>A:</a:t>
            </a:r>
            <a:r>
              <a:rPr lang="zh-CN" altLang="en-US" sz="2000" dirty="0"/>
              <a:t>落入目标框内，为正样本</a:t>
            </a:r>
            <a:endParaRPr lang="en-US" altLang="zh-CN" sz="2000" dirty="0"/>
          </a:p>
          <a:p>
            <a:pPr algn="just"/>
            <a:endParaRPr lang="en-US" altLang="zh-CN" sz="2000" dirty="0"/>
          </a:p>
          <a:p>
            <a:pPr algn="just"/>
            <a:r>
              <a:rPr lang="en-US" altLang="zh-CN" sz="2000" dirty="0"/>
              <a:t>B:</a:t>
            </a:r>
            <a:r>
              <a:rPr lang="zh-CN" altLang="en-US" sz="2000" dirty="0"/>
              <a:t>落入目标框内，为正样本</a:t>
            </a:r>
            <a:endParaRPr lang="en-US" altLang="zh-CN" sz="2000" dirty="0"/>
          </a:p>
          <a:p>
            <a:pPr algn="just"/>
            <a:endParaRPr lang="en-US" altLang="zh-CN" sz="2000" dirty="0"/>
          </a:p>
          <a:p>
            <a:pPr algn="just"/>
            <a:r>
              <a:rPr lang="en-US" altLang="zh-CN" sz="2000" dirty="0"/>
              <a:t>C:</a:t>
            </a:r>
            <a:r>
              <a:rPr lang="zh-CN" altLang="en-US" sz="2000" dirty="0"/>
              <a:t>落在目标框外，为负样本</a:t>
            </a:r>
            <a:endParaRPr lang="en-US" altLang="zh-CN" sz="2000" dirty="0"/>
          </a:p>
        </p:txBody>
      </p:sp>
      <p:sp>
        <p:nvSpPr>
          <p:cNvPr id="99" name="文本框 98"/>
          <p:cNvSpPr txBox="1"/>
          <p:nvPr/>
        </p:nvSpPr>
        <p:spPr>
          <a:xfrm>
            <a:off x="3037884" y="5593821"/>
            <a:ext cx="646331" cy="369332"/>
          </a:xfrm>
          <a:prstGeom prst="rect">
            <a:avLst/>
          </a:prstGeom>
          <a:noFill/>
        </p:spPr>
        <p:txBody>
          <a:bodyPr wrap="none" rtlCol="0">
            <a:spAutoFit/>
          </a:bodyPr>
          <a:lstStyle/>
          <a:p>
            <a:r>
              <a:rPr lang="zh-CN" altLang="en-US" dirty="0"/>
              <a:t>原图</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93"/>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96"/>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par>
                                <p:cTn id="99" presetID="1" presetClass="emph" presetSubtype="1" nodeType="withEffect">
                                  <p:stCondLst>
                                    <p:cond delay="0"/>
                                  </p:stCondLst>
                                  <p:childTnLst>
                                    <p:set>
                                      <p:cBhvr>
                                        <p:cTn id="100" dur="indefinite"/>
                                        <p:tgtEl>
                                          <p:spTgt spid="57"/>
                                        </p:tgtEl>
                                        <p:attrNameLst>
                                          <p:attrName>fillcolor</p:attrName>
                                        </p:attrNameLst>
                                      </p:cBhvr>
                                      <p:to>
                                        <p:clrVal>
                                          <a:srgbClr val="FF0000"/>
                                        </p:clrVal>
                                      </p:to>
                                    </p:set>
                                    <p:set>
                                      <p:cBhvr>
                                        <p:cTn id="101" dur="indefinite"/>
                                        <p:tgtEl>
                                          <p:spTgt spid="57"/>
                                        </p:tgtEl>
                                        <p:attrNameLst>
                                          <p:attrName>fill.type</p:attrName>
                                        </p:attrNameLst>
                                      </p:cBhvr>
                                      <p:to>
                                        <p:strVal val="solid"/>
                                      </p:to>
                                    </p:set>
                                    <p:set>
                                      <p:cBhvr>
                                        <p:cTn id="102" dur="indefinite"/>
                                        <p:tgtEl>
                                          <p:spTgt spid="57"/>
                                        </p:tgtEl>
                                        <p:attrNameLst>
                                          <p:attrName>fill.on</p:attrName>
                                        </p:attrNameLst>
                                      </p:cBhvr>
                                      <p:to>
                                        <p:strVal val="true"/>
                                      </p:to>
                                    </p:set>
                                  </p:childTnLst>
                                </p:cTn>
                              </p:par>
                              <p:par>
                                <p:cTn id="103" presetID="7" presetClass="emph" presetSubtype="1" nodeType="withEffect">
                                  <p:stCondLst>
                                    <p:cond delay="0"/>
                                  </p:stCondLst>
                                  <p:childTnLst>
                                    <p:set>
                                      <p:cBhvr>
                                        <p:cTn id="104" dur="indefinite"/>
                                        <p:tgtEl>
                                          <p:spTgt spid="57"/>
                                        </p:tgtEl>
                                        <p:attrNameLst>
                                          <p:attrName>stroke.color</p:attrName>
                                        </p:attrNameLst>
                                      </p:cBhvr>
                                      <p:to>
                                        <p:clrVal>
                                          <a:srgbClr val="FF0000"/>
                                        </p:clrVal>
                                      </p:to>
                                    </p:set>
                                    <p:set>
                                      <p:cBhvr>
                                        <p:cTn id="105" dur="indefinite"/>
                                        <p:tgtEl>
                                          <p:spTgt spid="57"/>
                                        </p:tgtEl>
                                        <p:attrNameLst>
                                          <p:attrName>stroke.on</p:attrName>
                                        </p:attrNameLst>
                                      </p:cBhvr>
                                      <p:to>
                                        <p:strVal val="true"/>
                                      </p:to>
                                    </p:set>
                                  </p:childTnLst>
                                </p:cTn>
                              </p:par>
                              <p:par>
                                <p:cTn id="106" presetID="7" presetClass="emph" presetSubtype="1" nodeType="withEffect">
                                  <p:stCondLst>
                                    <p:cond delay="0"/>
                                  </p:stCondLst>
                                  <p:childTnLst>
                                    <p:set>
                                      <p:cBhvr>
                                        <p:cTn id="107" dur="indefinite"/>
                                        <p:tgtEl>
                                          <p:spTgt spid="63"/>
                                        </p:tgtEl>
                                        <p:attrNameLst>
                                          <p:attrName>stroke.color</p:attrName>
                                        </p:attrNameLst>
                                      </p:cBhvr>
                                      <p:to>
                                        <p:clrVal>
                                          <a:srgbClr val="FF0000"/>
                                        </p:clrVal>
                                      </p:to>
                                    </p:set>
                                    <p:set>
                                      <p:cBhvr>
                                        <p:cTn id="108" dur="indefinite"/>
                                        <p:tgtEl>
                                          <p:spTgt spid="63"/>
                                        </p:tgtEl>
                                        <p:attrNameLst>
                                          <p:attrName>stroke.on</p:attrName>
                                        </p:attrNameLst>
                                      </p:cBhvr>
                                      <p:to>
                                        <p:strVal val="true"/>
                                      </p:to>
                                    </p:set>
                                  </p:childTnLst>
                                </p:cTn>
                              </p:par>
                              <p:par>
                                <p:cTn id="109" presetID="1" presetClass="emph" presetSubtype="1" nodeType="withEffect">
                                  <p:stCondLst>
                                    <p:cond delay="0"/>
                                  </p:stCondLst>
                                  <p:childTnLst>
                                    <p:set>
                                      <p:cBhvr>
                                        <p:cTn id="110" dur="indefinite"/>
                                        <p:tgtEl>
                                          <p:spTgt spid="63"/>
                                        </p:tgtEl>
                                        <p:attrNameLst>
                                          <p:attrName>fillcolor</p:attrName>
                                        </p:attrNameLst>
                                      </p:cBhvr>
                                      <p:to>
                                        <p:clrVal>
                                          <a:srgbClr val="FF0000"/>
                                        </p:clrVal>
                                      </p:to>
                                    </p:set>
                                    <p:set>
                                      <p:cBhvr>
                                        <p:cTn id="111" dur="indefinite"/>
                                        <p:tgtEl>
                                          <p:spTgt spid="63"/>
                                        </p:tgtEl>
                                        <p:attrNameLst>
                                          <p:attrName>fill.type</p:attrName>
                                        </p:attrNameLst>
                                      </p:cBhvr>
                                      <p:to>
                                        <p:strVal val="solid"/>
                                      </p:to>
                                    </p:set>
                                    <p:set>
                                      <p:cBhvr>
                                        <p:cTn id="112" dur="indefinite"/>
                                        <p:tgtEl>
                                          <p:spTgt spid="63"/>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79" grpId="0" animBg="1"/>
      <p:bldP spid="80" grpId="0" animBg="1"/>
      <p:bldP spid="81" grpId="0" animBg="1"/>
      <p:bldP spid="82" grpId="0" animBg="1"/>
      <p:bldP spid="83" grpId="0" animBg="1"/>
      <p:bldP spid="84" grpId="0" animBg="1"/>
      <p:bldP spid="87" grpId="0" animBg="1"/>
      <p:bldP spid="88"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91" grpId="0"/>
      <p:bldP spid="92" grpId="0"/>
      <p:bldP spid="13" grpId="0"/>
      <p:bldP spid="96" grpId="0"/>
      <p:bldP spid="97" grpId="0"/>
      <p:bldP spid="98" grpId="0"/>
      <p:bldP spid="9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Microsoft Office PowerPoint</Application>
  <PresentationFormat>宽屏</PresentationFormat>
  <Paragraphs>292</Paragraphs>
  <Slides>31</Slides>
  <Notes>31</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31</vt:i4>
      </vt:variant>
    </vt:vector>
  </HeadingPairs>
  <TitlesOfParts>
    <vt:vector size="47" baseType="lpstr">
      <vt:lpstr>Cambria Math</vt:lpstr>
      <vt:lpstr>等线</vt:lpstr>
      <vt:lpstr>等线 Light</vt:lpstr>
      <vt:lpstr>宋体</vt:lpstr>
      <vt:lpstr>微软雅黑 Light</vt:lpstr>
      <vt:lpstr>Arial</vt:lpstr>
      <vt:lpstr>黑体</vt:lpstr>
      <vt:lpstr>微软雅黑</vt:lpstr>
      <vt:lpstr>Century Gothic</vt:lpstr>
      <vt:lpstr>Wingdings</vt:lpstr>
      <vt:lpstr>Times New Roman</vt:lpstr>
      <vt:lpstr>Office 主题​​</vt:lpstr>
      <vt:lpstr>封2​​</vt:lpstr>
      <vt:lpstr>封1​​</vt:lpstr>
      <vt:lpstr>目3​​</vt:lpstr>
      <vt:lpstr>内页​​</vt:lpstr>
      <vt:lpstr>PowerPoint 演示文稿</vt:lpstr>
      <vt:lpstr>PowerPoint 演示文稿</vt:lpstr>
      <vt:lpstr>PowerPoint 演示文稿</vt:lpstr>
      <vt:lpstr>课题背景</vt:lpstr>
      <vt:lpstr>课题背景</vt:lpstr>
      <vt:lpstr>课题背景</vt:lpstr>
      <vt:lpstr>PowerPoint 演示文稿</vt:lpstr>
      <vt:lpstr>算法介绍</vt:lpstr>
      <vt:lpstr>算法介绍</vt:lpstr>
      <vt:lpstr>算法介绍</vt:lpstr>
      <vt:lpstr>算法介绍</vt:lpstr>
      <vt:lpstr>算法介绍</vt:lpstr>
      <vt:lpstr>算法介绍</vt:lpstr>
      <vt:lpstr>算法介绍</vt:lpstr>
      <vt:lpstr>算法介绍：创新点</vt:lpstr>
      <vt:lpstr>算法介绍</vt:lpstr>
      <vt:lpstr>算法介绍</vt:lpstr>
      <vt:lpstr>PowerPoint 演示文稿</vt:lpstr>
      <vt:lpstr>实验流程</vt:lpstr>
      <vt:lpstr>实验流程</vt:lpstr>
      <vt:lpstr>实验流程</vt:lpstr>
      <vt:lpstr>实验流程</vt:lpstr>
      <vt:lpstr>实验流程</vt:lpstr>
      <vt:lpstr>实验流程</vt:lpstr>
      <vt:lpstr>PowerPoint 演示文稿</vt:lpstr>
      <vt:lpstr>实验结果</vt:lpstr>
      <vt:lpstr>实验结果</vt:lpstr>
      <vt:lpstr>实验结果</vt:lpstr>
      <vt:lpstr>PowerPoint 演示文稿</vt:lpstr>
      <vt:lpstr>反思总结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北京理工大学 毕业设计论文答辩</dc:title>
  <dc:creator>润洲 陶</dc:creator>
  <cp:lastModifiedBy>润洲 陶</cp:lastModifiedBy>
  <cp:revision>184</cp:revision>
  <dcterms:created xsi:type="dcterms:W3CDTF">2020-06-13T01:37:16Z</dcterms:created>
  <dcterms:modified xsi:type="dcterms:W3CDTF">2020-06-15T06:19:45Z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2052-11.1.0.9505</vt:lpwstr>
  </property>
</Properties>
</file>